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1"/>
  </p:notesMasterIdLst>
  <p:sldIdLst>
    <p:sldId id="293" r:id="rId2"/>
    <p:sldId id="257" r:id="rId3"/>
    <p:sldId id="258" r:id="rId4"/>
    <p:sldId id="275" r:id="rId5"/>
    <p:sldId id="276" r:id="rId6"/>
    <p:sldId id="260" r:id="rId7"/>
    <p:sldId id="261" r:id="rId8"/>
    <p:sldId id="262" r:id="rId9"/>
    <p:sldId id="277" r:id="rId10"/>
    <p:sldId id="278" r:id="rId11"/>
    <p:sldId id="279" r:id="rId12"/>
    <p:sldId id="280" r:id="rId13"/>
    <p:sldId id="281" r:id="rId14"/>
    <p:sldId id="282" r:id="rId15"/>
    <p:sldId id="286" r:id="rId16"/>
    <p:sldId id="283" r:id="rId17"/>
    <p:sldId id="284" r:id="rId18"/>
    <p:sldId id="285" r:id="rId19"/>
    <p:sldId id="267" r:id="rId20"/>
    <p:sldId id="271" r:id="rId21"/>
    <p:sldId id="273" r:id="rId22"/>
    <p:sldId id="272" r:id="rId23"/>
    <p:sldId id="288" r:id="rId24"/>
    <p:sldId id="295" r:id="rId25"/>
    <p:sldId id="289" r:id="rId26"/>
    <p:sldId id="290" r:id="rId27"/>
    <p:sldId id="274" r:id="rId28"/>
    <p:sldId id="291" r:id="rId29"/>
    <p:sldId id="294"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سبک متوسط 2 - آکسان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1218" autoAdjust="0"/>
  </p:normalViewPr>
  <p:slideViewPr>
    <p:cSldViewPr>
      <p:cViewPr varScale="1">
        <p:scale>
          <a:sx n="71" d="100"/>
          <a:sy n="71" d="100"/>
        </p:scale>
        <p:origin x="145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نگهدارنده مکان سربرگ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نگهدارنده مکان تاری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237467-12AD-435E-B498-566DF8D59072}" type="datetimeFigureOut">
              <a:rPr lang="en-US" smtClean="0"/>
              <a:t>10/27/2014</a:t>
            </a:fld>
            <a:endParaRPr lang="en-US"/>
          </a:p>
        </p:txBody>
      </p:sp>
      <p:sp>
        <p:nvSpPr>
          <p:cNvPr id="4" name="نگهدارنده مکان تصویر اسلاید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نگهدارنده مکان نك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a-IR" smtClean="0"/>
              <a:t>برای ویرایش سبک متن اسلاید اصلی، کلیک نمایید</a:t>
            </a:r>
          </a:p>
          <a:p>
            <a:pPr lvl="1"/>
            <a:r>
              <a:rPr lang="fa-IR" smtClean="0"/>
              <a:t>سطح دوم</a:t>
            </a:r>
          </a:p>
          <a:p>
            <a:pPr lvl="2"/>
            <a:r>
              <a:rPr lang="fa-IR" smtClean="0"/>
              <a:t>سطح سوم</a:t>
            </a:r>
          </a:p>
          <a:p>
            <a:pPr lvl="3"/>
            <a:r>
              <a:rPr lang="fa-IR" smtClean="0"/>
              <a:t>سطح چهارم</a:t>
            </a:r>
          </a:p>
          <a:p>
            <a:pPr lvl="4"/>
            <a:r>
              <a:rPr lang="fa-IR" smtClean="0"/>
              <a:t>سطح پنجم</a:t>
            </a:r>
            <a:endParaRPr lang="en-US"/>
          </a:p>
        </p:txBody>
      </p:sp>
      <p:sp>
        <p:nvSpPr>
          <p:cNvPr id="6" name="نگهدارنده مکان پانویس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نگهدارنده مکان شماره اسلاید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774-BCB6-4C22-AC13-B75DF38D93DD}" type="slidenum">
              <a:rPr lang="en-US" smtClean="0"/>
              <a:t>‹#›</a:t>
            </a:fld>
            <a:endParaRPr lang="en-US"/>
          </a:p>
        </p:txBody>
      </p:sp>
    </p:spTree>
    <p:extLst>
      <p:ext uri="{BB962C8B-B14F-4D97-AF65-F5344CB8AC3E}">
        <p14:creationId xmlns:p14="http://schemas.microsoft.com/office/powerpoint/2010/main" val="151923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تصویر اسلاید 1"/>
          <p:cNvSpPr>
            <a:spLocks noGrp="1" noRot="1" noChangeAspect="1"/>
          </p:cNvSpPr>
          <p:nvPr>
            <p:ph type="sldImg"/>
          </p:nvPr>
        </p:nvSpPr>
        <p:spPr/>
      </p:sp>
      <p:sp>
        <p:nvSpPr>
          <p:cNvPr id="3" name="نگهدارنده مکان نكات 2"/>
          <p:cNvSpPr>
            <a:spLocks noGrp="1"/>
          </p:cNvSpPr>
          <p:nvPr>
            <p:ph type="body" idx="1"/>
          </p:nvPr>
        </p:nvSpPr>
        <p:spPr/>
        <p:txBody>
          <a:bodyPr/>
          <a:lstStyle/>
          <a:p>
            <a:endParaRPr lang="en-US"/>
          </a:p>
        </p:txBody>
      </p:sp>
      <p:sp>
        <p:nvSpPr>
          <p:cNvPr id="4" name="نگهدارنده مکان شماره اسلاید 3"/>
          <p:cNvSpPr>
            <a:spLocks noGrp="1"/>
          </p:cNvSpPr>
          <p:nvPr>
            <p:ph type="sldNum" sz="quarter" idx="10"/>
          </p:nvPr>
        </p:nvSpPr>
        <p:spPr/>
        <p:txBody>
          <a:bodyPr/>
          <a:lstStyle/>
          <a:p>
            <a:fld id="{62694774-BCB6-4C22-AC13-B75DF38D93DD}" type="slidenum">
              <a:rPr lang="en-US" smtClean="0"/>
              <a:t>16</a:t>
            </a:fld>
            <a:endParaRPr lang="en-US"/>
          </a:p>
        </p:txBody>
      </p:sp>
    </p:spTree>
    <p:extLst>
      <p:ext uri="{BB962C8B-B14F-4D97-AF65-F5344CB8AC3E}">
        <p14:creationId xmlns:p14="http://schemas.microsoft.com/office/powerpoint/2010/main" val="2057607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تصویر اسلاید 1"/>
          <p:cNvSpPr>
            <a:spLocks noGrp="1" noRot="1" noChangeAspect="1"/>
          </p:cNvSpPr>
          <p:nvPr>
            <p:ph type="sldImg"/>
          </p:nvPr>
        </p:nvSpPr>
        <p:spPr/>
      </p:sp>
      <p:sp>
        <p:nvSpPr>
          <p:cNvPr id="3" name="نگهدارنده مکان نكات 2"/>
          <p:cNvSpPr>
            <a:spLocks noGrp="1"/>
          </p:cNvSpPr>
          <p:nvPr>
            <p:ph type="body" idx="1"/>
          </p:nvPr>
        </p:nvSpPr>
        <p:spPr/>
        <p:txBody>
          <a:bodyPr/>
          <a:lstStyle/>
          <a:p>
            <a:pPr marL="171450" lvl="0" indent="-171450" algn="r" rtl="1">
              <a:lnSpc>
                <a:spcPct val="150000"/>
              </a:lnSpc>
              <a:buFont typeface="Arial" panose="020B0604020202020204" pitchFamily="34" charset="0"/>
              <a:buChar char="•"/>
            </a:pPr>
            <a:r>
              <a:rPr lang="fa-IR" sz="1200" dirty="0" err="1" smtClean="0">
                <a:solidFill>
                  <a:schemeClr val="tx1"/>
                </a:solidFill>
                <a:cs typeface="B Nazanin" pitchFamily="2" charset="-78"/>
              </a:rPr>
              <a:t>كارهاي</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سنتي</a:t>
            </a:r>
            <a:r>
              <a:rPr lang="fa-IR" sz="1200" dirty="0" smtClean="0">
                <a:solidFill>
                  <a:schemeClr val="tx1"/>
                </a:solidFill>
                <a:cs typeface="B Nazanin" pitchFamily="2" charset="-78"/>
              </a:rPr>
              <a:t> مانند </a:t>
            </a:r>
            <a:r>
              <a:rPr lang="fa-IR" sz="1200" dirty="0" err="1" smtClean="0">
                <a:solidFill>
                  <a:schemeClr val="tx1"/>
                </a:solidFill>
                <a:cs typeface="B Nazanin" pitchFamily="2" charset="-78"/>
              </a:rPr>
              <a:t>ماليدن</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كره</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يا</a:t>
            </a:r>
            <a:r>
              <a:rPr lang="fa-IR" sz="1200" dirty="0" smtClean="0">
                <a:solidFill>
                  <a:schemeClr val="tx1"/>
                </a:solidFill>
                <a:cs typeface="B Nazanin" pitchFamily="2" charset="-78"/>
              </a:rPr>
              <a:t> روغن بر </a:t>
            </a:r>
            <a:r>
              <a:rPr lang="fa-IR" sz="1200" dirty="0" err="1" smtClean="0">
                <a:solidFill>
                  <a:schemeClr val="tx1"/>
                </a:solidFill>
                <a:cs typeface="B Nazanin" pitchFamily="2" charset="-78"/>
              </a:rPr>
              <a:t>روي</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سوختگي</a:t>
            </a:r>
            <a:r>
              <a:rPr lang="fa-IR" sz="1200" dirty="0" smtClean="0">
                <a:solidFill>
                  <a:schemeClr val="tx1"/>
                </a:solidFill>
                <a:cs typeface="B Nazanin" pitchFamily="2" charset="-78"/>
              </a:rPr>
              <a:t> درجه </a:t>
            </a:r>
            <a:r>
              <a:rPr lang="fa-IR" sz="1200" dirty="0" err="1" smtClean="0">
                <a:solidFill>
                  <a:schemeClr val="tx1"/>
                </a:solidFill>
                <a:cs typeface="B Nazanin" pitchFamily="2" charset="-78"/>
              </a:rPr>
              <a:t>يك</a:t>
            </a:r>
            <a:endParaRPr lang="fa-IR" sz="1200" dirty="0" smtClean="0">
              <a:solidFill>
                <a:schemeClr val="tx1"/>
              </a:solidFill>
              <a:cs typeface="B Nazanin" pitchFamily="2" charset="-78"/>
            </a:endParaRPr>
          </a:p>
          <a:p>
            <a:pPr marL="171450" lvl="0" indent="-171450" algn="r" rtl="1">
              <a:lnSpc>
                <a:spcPct val="150000"/>
              </a:lnSpc>
              <a:buFont typeface="Arial" panose="020B0604020202020204" pitchFamily="34" charset="0"/>
              <a:buChar char="•"/>
            </a:pP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ماليدن</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خمير</a:t>
            </a:r>
            <a:r>
              <a:rPr lang="fa-IR" sz="1200" dirty="0" smtClean="0">
                <a:solidFill>
                  <a:schemeClr val="tx1"/>
                </a:solidFill>
                <a:cs typeface="B Nazanin" pitchFamily="2" charset="-78"/>
              </a:rPr>
              <a:t> دندان </a:t>
            </a:r>
            <a:r>
              <a:rPr lang="fa-IR" sz="1200" dirty="0" err="1" smtClean="0">
                <a:solidFill>
                  <a:schemeClr val="tx1"/>
                </a:solidFill>
                <a:cs typeface="B Nazanin" pitchFamily="2" charset="-78"/>
              </a:rPr>
              <a:t>يا</a:t>
            </a:r>
            <a:r>
              <a:rPr lang="fa-IR" sz="1200" dirty="0" smtClean="0">
                <a:solidFill>
                  <a:schemeClr val="tx1"/>
                </a:solidFill>
                <a:cs typeface="B Nazanin" pitchFamily="2" charset="-78"/>
              </a:rPr>
              <a:t> مواد </a:t>
            </a:r>
            <a:r>
              <a:rPr lang="fa-IR" sz="1200" dirty="0" err="1" smtClean="0">
                <a:solidFill>
                  <a:schemeClr val="tx1"/>
                </a:solidFill>
                <a:cs typeface="B Nazanin" pitchFamily="2" charset="-78"/>
              </a:rPr>
              <a:t>ديگر</a:t>
            </a:r>
            <a:r>
              <a:rPr lang="fa-IR" sz="1200" dirty="0" smtClean="0">
                <a:solidFill>
                  <a:schemeClr val="tx1"/>
                </a:solidFill>
                <a:cs typeface="B Nazanin" pitchFamily="2" charset="-78"/>
              </a:rPr>
              <a:t> بر </a:t>
            </a:r>
            <a:r>
              <a:rPr lang="fa-IR" sz="1200" dirty="0" err="1" smtClean="0">
                <a:solidFill>
                  <a:schemeClr val="tx1"/>
                </a:solidFill>
                <a:cs typeface="B Nazanin" pitchFamily="2" charset="-78"/>
              </a:rPr>
              <a:t>روي</a:t>
            </a:r>
            <a:r>
              <a:rPr lang="fa-IR" sz="1200" dirty="0" smtClean="0">
                <a:solidFill>
                  <a:schemeClr val="tx1"/>
                </a:solidFill>
                <a:cs typeface="B Nazanin" pitchFamily="2" charset="-78"/>
              </a:rPr>
              <a:t> </a:t>
            </a:r>
            <a:r>
              <a:rPr lang="fa-IR" sz="1200" dirty="0" err="1" smtClean="0">
                <a:solidFill>
                  <a:schemeClr val="tx1"/>
                </a:solidFill>
                <a:cs typeface="B Nazanin" pitchFamily="2" charset="-78"/>
              </a:rPr>
              <a:t>سوختگي</a:t>
            </a:r>
            <a:r>
              <a:rPr lang="fa-IR" sz="1200" dirty="0" smtClean="0">
                <a:solidFill>
                  <a:schemeClr val="tx1"/>
                </a:solidFill>
                <a:cs typeface="B Nazanin" pitchFamily="2" charset="-78"/>
              </a:rPr>
              <a:t> درجه دو مضر است </a:t>
            </a:r>
          </a:p>
          <a:p>
            <a:pPr marL="171450" lvl="0" indent="-171450" algn="r" rtl="1">
              <a:lnSpc>
                <a:spcPct val="150000"/>
              </a:lnSpc>
              <a:buFont typeface="Arial" panose="020B0604020202020204" pitchFamily="34" charset="0"/>
              <a:buChar char="•"/>
            </a:pPr>
            <a:r>
              <a:rPr lang="fa-IR" sz="1200" dirty="0" smtClean="0">
                <a:solidFill>
                  <a:schemeClr val="tx1"/>
                </a:solidFill>
                <a:cs typeface="B Nazanin" pitchFamily="2" charset="-78"/>
              </a:rPr>
              <a:t> باعث پوسته </a:t>
            </a:r>
            <a:r>
              <a:rPr lang="fa-IR" sz="1200" dirty="0" err="1" smtClean="0">
                <a:solidFill>
                  <a:schemeClr val="tx1"/>
                </a:solidFill>
                <a:cs typeface="B Nazanin" pitchFamily="2" charset="-78"/>
              </a:rPr>
              <a:t>پوسته</a:t>
            </a:r>
            <a:r>
              <a:rPr lang="fa-IR" sz="1200" dirty="0" smtClean="0">
                <a:solidFill>
                  <a:schemeClr val="tx1"/>
                </a:solidFill>
                <a:cs typeface="B Nazanin" pitchFamily="2" charset="-78"/>
              </a:rPr>
              <a:t> شدن پوست شده و </a:t>
            </a:r>
            <a:r>
              <a:rPr lang="fa-IR" sz="1200" dirty="0" err="1" smtClean="0">
                <a:solidFill>
                  <a:schemeClr val="tx1"/>
                </a:solidFill>
                <a:cs typeface="B Nazanin" pitchFamily="2" charset="-78"/>
              </a:rPr>
              <a:t>لايه‌هاي</a:t>
            </a:r>
            <a:r>
              <a:rPr lang="fa-IR" sz="1200" dirty="0" smtClean="0">
                <a:solidFill>
                  <a:schemeClr val="tx1"/>
                </a:solidFill>
                <a:cs typeface="B Nazanin" pitchFamily="2" charset="-78"/>
              </a:rPr>
              <a:t> مجروح را مستعد عفونت </a:t>
            </a:r>
            <a:r>
              <a:rPr lang="fa-IR" sz="1200" dirty="0" err="1" smtClean="0">
                <a:solidFill>
                  <a:schemeClr val="tx1"/>
                </a:solidFill>
                <a:cs typeface="B Nazanin" pitchFamily="2" charset="-78"/>
              </a:rPr>
              <a:t>مي‌كند</a:t>
            </a:r>
            <a:endParaRPr lang="fa-IR" sz="1200" dirty="0" smtClean="0">
              <a:solidFill>
                <a:schemeClr val="tx1"/>
              </a:solidFill>
              <a:cs typeface="B Nazanin" pitchFamily="2" charset="-78"/>
            </a:endParaRPr>
          </a:p>
          <a:p>
            <a:endParaRPr lang="en-US" dirty="0"/>
          </a:p>
        </p:txBody>
      </p:sp>
      <p:sp>
        <p:nvSpPr>
          <p:cNvPr id="4" name="نگهدارنده مکان شماره اسلاید 3"/>
          <p:cNvSpPr>
            <a:spLocks noGrp="1"/>
          </p:cNvSpPr>
          <p:nvPr>
            <p:ph type="sldNum" sz="quarter" idx="10"/>
          </p:nvPr>
        </p:nvSpPr>
        <p:spPr/>
        <p:txBody>
          <a:bodyPr/>
          <a:lstStyle/>
          <a:p>
            <a:fld id="{62694774-BCB6-4C22-AC13-B75DF38D93DD}" type="slidenum">
              <a:rPr lang="en-US" smtClean="0"/>
              <a:t>22</a:t>
            </a:fld>
            <a:endParaRPr lang="en-US"/>
          </a:p>
        </p:txBody>
      </p:sp>
    </p:spTree>
    <p:extLst>
      <p:ext uri="{BB962C8B-B14F-4D97-AF65-F5344CB8AC3E}">
        <p14:creationId xmlns:p14="http://schemas.microsoft.com/office/powerpoint/2010/main" val="368101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تصویر اسلاید 1"/>
          <p:cNvSpPr>
            <a:spLocks noGrp="1" noRot="1" noChangeAspect="1"/>
          </p:cNvSpPr>
          <p:nvPr>
            <p:ph type="sldImg"/>
          </p:nvPr>
        </p:nvSpPr>
        <p:spPr/>
      </p:sp>
      <p:sp>
        <p:nvSpPr>
          <p:cNvPr id="3" name="نگهدارنده مکان نكات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a-IR" sz="1200" dirty="0" smtClean="0">
                <a:cs typeface="B Nazanin" pitchFamily="2" charset="-78"/>
              </a:rPr>
              <a:t>پوست داغ و ملتهب است: در آفتاب سوختگی</a:t>
            </a:r>
          </a:p>
          <a:p>
            <a:endParaRPr lang="en-US" dirty="0"/>
          </a:p>
        </p:txBody>
      </p:sp>
      <p:sp>
        <p:nvSpPr>
          <p:cNvPr id="4" name="نگهدارنده مکان شماره اسلاید 3"/>
          <p:cNvSpPr>
            <a:spLocks noGrp="1"/>
          </p:cNvSpPr>
          <p:nvPr>
            <p:ph type="sldNum" sz="quarter" idx="10"/>
          </p:nvPr>
        </p:nvSpPr>
        <p:spPr/>
        <p:txBody>
          <a:bodyPr/>
          <a:lstStyle/>
          <a:p>
            <a:fld id="{62694774-BCB6-4C22-AC13-B75DF38D93DD}" type="slidenum">
              <a:rPr lang="en-US" smtClean="0"/>
              <a:t>26</a:t>
            </a:fld>
            <a:endParaRPr lang="en-US"/>
          </a:p>
        </p:txBody>
      </p:sp>
    </p:spTree>
    <p:extLst>
      <p:ext uri="{BB962C8B-B14F-4D97-AF65-F5344CB8AC3E}">
        <p14:creationId xmlns:p14="http://schemas.microsoft.com/office/powerpoint/2010/main" val="172296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تصویر اسلاید 1"/>
          <p:cNvSpPr>
            <a:spLocks noGrp="1" noRot="1" noChangeAspect="1"/>
          </p:cNvSpPr>
          <p:nvPr>
            <p:ph type="sldImg"/>
          </p:nvPr>
        </p:nvSpPr>
        <p:spPr/>
      </p:sp>
      <p:sp>
        <p:nvSpPr>
          <p:cNvPr id="3" name="نگهدارنده مکان نكات 2"/>
          <p:cNvSpPr>
            <a:spLocks noGrp="1"/>
          </p:cNvSpPr>
          <p:nvPr>
            <p:ph type="body" idx="1"/>
          </p:nvPr>
        </p:nvSpPr>
        <p:spPr/>
        <p:txBody>
          <a:bodyPr/>
          <a:lstStyle/>
          <a:p>
            <a:endParaRPr lang="en-US" dirty="0"/>
          </a:p>
        </p:txBody>
      </p:sp>
      <p:sp>
        <p:nvSpPr>
          <p:cNvPr id="4" name="نگهدارنده مکان شماره اسلاید 3"/>
          <p:cNvSpPr>
            <a:spLocks noGrp="1"/>
          </p:cNvSpPr>
          <p:nvPr>
            <p:ph type="sldNum" sz="quarter" idx="10"/>
          </p:nvPr>
        </p:nvSpPr>
        <p:spPr/>
        <p:txBody>
          <a:bodyPr/>
          <a:lstStyle/>
          <a:p>
            <a:fld id="{62694774-BCB6-4C22-AC13-B75DF38D93DD}" type="slidenum">
              <a:rPr lang="en-US" smtClean="0"/>
              <a:t>27</a:t>
            </a:fld>
            <a:endParaRPr lang="en-US"/>
          </a:p>
        </p:txBody>
      </p:sp>
    </p:spTree>
    <p:extLst>
      <p:ext uri="{BB962C8B-B14F-4D97-AF65-F5344CB8AC3E}">
        <p14:creationId xmlns:p14="http://schemas.microsoft.com/office/powerpoint/2010/main" val="367945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2DE2E8C-D5D0-4A72-9C16-58337BB102B0}" type="datetime8">
              <a:rPr lang="fa-IR" smtClean="0"/>
              <a:t>14/اُكتبر/27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28EC005-4111-4C99-933C-807DB91998E3}" type="datetime8">
              <a:rPr lang="fa-IR" smtClean="0"/>
              <a:t>14/اُكتبر/27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68531E3-1498-403B-AC51-5042F664707D}" type="datetime8">
              <a:rPr lang="fa-IR" smtClean="0"/>
              <a:t>14/اُكتبر/27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4FA148-429A-4C22-B4FB-F330ACC10E5F}" type="datetime8">
              <a:rPr lang="fa-IR" smtClean="0"/>
              <a:t>14/اُكتبر/27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DDDA0C-FB75-411E-A600-F44B65DD43A7}" type="datetime8">
              <a:rPr lang="fa-IR" smtClean="0"/>
              <a:t>14/اُكتبر/27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83FB111-38B5-4FC6-8309-FEEEBAA40F2D}" type="datetime8">
              <a:rPr lang="fa-IR" smtClean="0"/>
              <a:t>14/اُكتبر/27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C9DC388-8B56-4E7C-86EC-1C3C8935571A}" type="datetime8">
              <a:rPr lang="fa-IR" smtClean="0"/>
              <a:t>14/اُكتبر/27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896C7D52-37C7-485F-8D5B-7EEABBF134DB}" type="datetime8">
              <a:rPr lang="fa-IR" smtClean="0"/>
              <a:t>14/اُكتبر/27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B90A4-D3AD-48DB-B9C9-4F16A1345876}" type="datetime8">
              <a:rPr lang="fa-IR" smtClean="0"/>
              <a:t>14/اُكتبر/27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46783-B2A9-47AC-8AF4-9334BDA56306}" type="datetime8">
              <a:rPr lang="fa-IR" smtClean="0"/>
              <a:t>14/اُكتبر/27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2AEDF-29BA-4B65-A7FF-6400399BB80D}" type="datetime8">
              <a:rPr lang="fa-IR" smtClean="0"/>
              <a:t>14/اُكتبر/27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5050">
            <a:alpha val="27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EA15DFB-1A18-44EA-B912-F5E02C460B45}" type="datetime8">
              <a:rPr lang="fa-IR" smtClean="0"/>
              <a:t>14/اُكتبر/27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8E4BC58-C6E1-46A1-A28E-4ED601E90704}"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film%20accidence/&#1587;&#1608;&#1582;&#1578;&#1711;&#1610;/&#1587;&#1608;&#1582;&#1578;&#1711;&#1610;%20&#1576;&#1575;%20&#1605;&#1608;&#1575;&#1583;%20&#1602;&#1575;&#1576;&#1604;%20&#1575;&#1588;&#1578;&#1593;&#1575;&#1604;.mpg" TargetMode="External"/><Relationship Id="rId3" Type="http://schemas.openxmlformats.org/officeDocument/2006/relationships/hyperlink" Target="film%20accidence/&#1587;&#1608;&#1582;&#1578;&#1711;&#1610;/&#1570;&#1578;&#1588;%20&#1576;&#1575;&#1586;&#1610;%20&#1576;&#1575;%20&#1605;&#1608;&#1575;&#1583;%20&#1605;&#1606;&#1601;&#1580;&#1585;&#1607;.flv" TargetMode="External"/><Relationship Id="rId7" Type="http://schemas.openxmlformats.org/officeDocument/2006/relationships/hyperlink" Target="film%20accidence/&#1587;&#1608;&#1582;&#1578;&#1711;&#1610;/&#1587;&#1608;&#1582;&#1578;&#1711;&#1610;%20&#1576;&#1575;%20&#1570;&#1576;%20&#1581;&#1605;&#1575;&#1605;.mpg" TargetMode="External"/><Relationship Id="rId2" Type="http://schemas.openxmlformats.org/officeDocument/2006/relationships/hyperlink" Target="film%20accidence/&#1587;&#1608;&#1582;&#1578;&#1711;&#1610;/019-hamleghaza.mpg" TargetMode="External"/><Relationship Id="rId1" Type="http://schemas.openxmlformats.org/officeDocument/2006/relationships/slideLayout" Target="../slideLayouts/slideLayout2.xml"/><Relationship Id="rId6" Type="http://schemas.openxmlformats.org/officeDocument/2006/relationships/hyperlink" Target="film%20accidence/&#1587;&#1608;&#1582;&#1578;&#1711;&#1610;/&#1587;&#1608;&#1582;&#1578;&#1711;&#1610;.flv" TargetMode="External"/><Relationship Id="rId5" Type="http://schemas.openxmlformats.org/officeDocument/2006/relationships/hyperlink" Target="film%20accidence/&#1587;&#1608;&#1582;&#1578;&#1711;&#1610;/&#1576;&#1585;&#1602;%20&#1711;&#1585;&#1601;&#1578;&#1711;&#1610;.flv" TargetMode="External"/><Relationship Id="rId4" Type="http://schemas.openxmlformats.org/officeDocument/2006/relationships/hyperlink" Target="film%20accidence/&#1587;&#1608;&#1582;&#1578;&#1711;&#1610;/&#1570;&#1578;&#1588;%20&#1587;&#1608;&#1586;&#1610;%20&#1576;&#1575;%20&#1603;&#1576;&#1585;&#1610;&#1578;.flv" TargetMode="External"/><Relationship Id="rId9" Type="http://schemas.openxmlformats.org/officeDocument/2006/relationships/hyperlink" Target="film%20accidence/&#1587;&#1608;&#1582;&#1578;&#1711;&#1610;/&#1587;&#1608;&#1582;&#1578;&#1606;%20&#1576;&#1575;%20&#1605;&#1575;&#1610;&#1593;&#1575;&#1578;.flv"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jeld morabian.bmp"/>
          <p:cNvPicPr>
            <a:picLocks noChangeAspect="1"/>
          </p:cNvPicPr>
          <p:nvPr/>
        </p:nvPicPr>
        <p:blipFill>
          <a:blip r:embed="rId2"/>
          <a:stretch>
            <a:fillRect/>
          </a:stretch>
        </p:blipFill>
        <p:spPr>
          <a:xfrm>
            <a:off x="467544" y="116632"/>
            <a:ext cx="4320480" cy="4896544"/>
          </a:xfrm>
          <a:prstGeom prst="rect">
            <a:avLst/>
          </a:prstGeom>
          <a:ln>
            <a:solidFill>
              <a:srgbClr val="FF0000"/>
            </a:solidFill>
          </a:ln>
        </p:spPr>
      </p:pic>
      <p:pic>
        <p:nvPicPr>
          <p:cNvPr id="8" name="Picture 7" descr="013.jpg"/>
          <p:cNvPicPr>
            <a:picLocks noChangeAspect="1"/>
          </p:cNvPicPr>
          <p:nvPr/>
        </p:nvPicPr>
        <p:blipFill>
          <a:blip r:embed="rId3" cstate="print"/>
          <a:stretch>
            <a:fillRect/>
          </a:stretch>
        </p:blipFill>
        <p:spPr>
          <a:xfrm>
            <a:off x="5796136" y="1124744"/>
            <a:ext cx="2376265" cy="1619952"/>
          </a:xfrm>
          <a:prstGeom prst="rect">
            <a:avLst/>
          </a:prstGeom>
          <a:ln>
            <a:solidFill>
              <a:srgbClr val="FF0000"/>
            </a:solidFill>
          </a:ln>
        </p:spPr>
      </p:pic>
      <p:pic>
        <p:nvPicPr>
          <p:cNvPr id="4" name="Picture 5" descr="1 sookh.bmp"/>
          <p:cNvPicPr>
            <a:picLocks noChangeAspect="1"/>
          </p:cNvPicPr>
          <p:nvPr/>
        </p:nvPicPr>
        <p:blipFill>
          <a:blip r:embed="rId4"/>
          <a:stretch>
            <a:fillRect/>
          </a:stretch>
        </p:blipFill>
        <p:spPr>
          <a:xfrm>
            <a:off x="467544" y="5373216"/>
            <a:ext cx="8138579" cy="1213544"/>
          </a:xfrm>
          <a:prstGeom prst="rect">
            <a:avLst/>
          </a:prstGeom>
        </p:spPr>
      </p:pic>
      <p:sp>
        <p:nvSpPr>
          <p:cNvPr id="2" name="نگهدارنده مکان شماره اسلاید 1"/>
          <p:cNvSpPr>
            <a:spLocks noGrp="1"/>
          </p:cNvSpPr>
          <p:nvPr>
            <p:ph type="sldNum" sz="quarter" idx="12"/>
          </p:nvPr>
        </p:nvSpPr>
        <p:spPr/>
        <p:txBody>
          <a:bodyPr/>
          <a:lstStyle/>
          <a:p>
            <a:fld id="{F8E4BC58-C6E1-46A1-A28E-4ED601E90704}" type="slidenum">
              <a:rPr lang="fa-IR" smtClean="0"/>
              <a:pPr/>
              <a:t>1</a:t>
            </a:fld>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رعايت ايمني لوازم برقي: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457200" y="1556792"/>
            <a:ext cx="8229600" cy="5040560"/>
          </a:xfrm>
        </p:spPr>
        <p:style>
          <a:lnRef idx="2">
            <a:schemeClr val="accent2"/>
          </a:lnRef>
          <a:fillRef idx="1">
            <a:schemeClr val="lt1"/>
          </a:fillRef>
          <a:effectRef idx="0">
            <a:schemeClr val="accent2"/>
          </a:effectRef>
          <a:fontRef idx="minor">
            <a:schemeClr val="dk1"/>
          </a:fontRef>
        </p:style>
        <p:txBody>
          <a:bodyPr>
            <a:noAutofit/>
          </a:bodyPr>
          <a:lstStyle/>
          <a:p>
            <a:pPr lvl="0"/>
            <a:r>
              <a:rPr lang="fa-IR" sz="2400" dirty="0" smtClean="0">
                <a:cs typeface="B Nazanin" pitchFamily="2" charset="-78"/>
              </a:rPr>
              <a:t>از وسايل ايمني براي پوشاندن پريزهاي برق استفاده شود. (روي تمام پريزهاي برق با پوشش محافظ پوشانده شود و يا از پريزهاي با در فنري استفاده شود)</a:t>
            </a:r>
          </a:p>
          <a:p>
            <a:pPr lvl="0"/>
            <a:r>
              <a:rPr lang="fa-IR" sz="2400" dirty="0" smtClean="0">
                <a:solidFill>
                  <a:srgbClr val="FF5050"/>
                </a:solidFill>
                <a:cs typeface="B Nazanin" pitchFamily="2" charset="-78"/>
              </a:rPr>
              <a:t>سيم وسايل برقي بلند نباشد و دور از دسترس كودكان باشد</a:t>
            </a:r>
          </a:p>
          <a:p>
            <a:pPr lvl="0"/>
            <a:r>
              <a:rPr lang="fa-IR" sz="2400" dirty="0" smtClean="0">
                <a:cs typeface="B Nazanin" pitchFamily="2" charset="-78"/>
              </a:rPr>
              <a:t> سيم‌هاي برق از زير فرش عبور نكند</a:t>
            </a:r>
          </a:p>
          <a:p>
            <a:pPr lvl="0"/>
            <a:r>
              <a:rPr lang="fa-IR" sz="2400" dirty="0" smtClean="0">
                <a:solidFill>
                  <a:srgbClr val="FF5050"/>
                </a:solidFill>
                <a:cs typeface="B Nazanin" pitchFamily="2" charset="-78"/>
              </a:rPr>
              <a:t> چند سيم رابط يا دوشاخه به يك خروجي (پريز) وصل نشود</a:t>
            </a:r>
          </a:p>
          <a:p>
            <a:pPr lvl="0"/>
            <a:r>
              <a:rPr lang="fa-IR" sz="2400" dirty="0" smtClean="0">
                <a:cs typeface="B Nazanin" pitchFamily="2" charset="-78"/>
              </a:rPr>
              <a:t>  تمام وسايل برقي و سيم‌هاي آن‌ها از نظر پوشش ايمني، ترك خوردگي و شكستگي بررسي شوند</a:t>
            </a:r>
          </a:p>
          <a:p>
            <a:pPr lvl="0"/>
            <a:r>
              <a:rPr lang="fa-IR" sz="2400" dirty="0" smtClean="0">
                <a:solidFill>
                  <a:srgbClr val="FF5050"/>
                </a:solidFill>
                <a:cs typeface="B Nazanin" pitchFamily="2" charset="-78"/>
              </a:rPr>
              <a:t> وسايل برقي خراب تعمير شوند و در صورت غير قابل تعمير بودن دور انداخته شوند. </a:t>
            </a:r>
          </a:p>
          <a:p>
            <a:pPr lvl="0"/>
            <a:r>
              <a:rPr lang="fa-IR" sz="2400" dirty="0" smtClean="0">
                <a:cs typeface="B Nazanin" pitchFamily="2" charset="-78"/>
              </a:rPr>
              <a:t>از وسايل برقي در حمام استفاده نشود</a:t>
            </a:r>
          </a:p>
          <a:p>
            <a:pPr lvl="0"/>
            <a:r>
              <a:rPr lang="fa-IR" sz="2400" dirty="0" smtClean="0">
                <a:solidFill>
                  <a:srgbClr val="FF5050"/>
                </a:solidFill>
                <a:cs typeface="B Nazanin" pitchFamily="2" charset="-78"/>
              </a:rPr>
              <a:t> سشوار و ساير وسايل برقي كوچك از دسترس كودكان دور باشند</a:t>
            </a:r>
          </a:p>
          <a:p>
            <a:pPr lvl="0"/>
            <a:r>
              <a:rPr lang="fa-IR" sz="2400" dirty="0" smtClean="0">
                <a:cs typeface="B Nazanin" pitchFamily="2" charset="-78"/>
              </a:rPr>
              <a:t> هميشه خطرات ناشي از حريق و سوختگي را در مورد وسايل برقي بررسي كرده و در صورت نياز تغييرات لازم انجام شود</a:t>
            </a:r>
            <a:endParaRPr lang="en-US" sz="2400" dirty="0" smtClean="0">
              <a:cs typeface="B Nazanin" pitchFamily="2" charset="-78"/>
            </a:endParaRPr>
          </a:p>
          <a:p>
            <a:endParaRPr lang="fa-IR" sz="24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10</a:t>
            </a:fld>
            <a:endParaRPr lang="fa-I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ايمني آب گرم </a:t>
            </a:r>
            <a:endParaRPr lang="fa-IR" sz="2800" b="1"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dirty="0" smtClean="0">
                <a:cs typeface="B Nazanin" pitchFamily="2" charset="-78"/>
              </a:rPr>
              <a:t>درجه حرارت </a:t>
            </a:r>
            <a:r>
              <a:rPr lang="fa-IR" sz="2800" b="1" dirty="0" smtClean="0">
                <a:cs typeface="B Nazanin" pitchFamily="2" charset="-78"/>
              </a:rPr>
              <a:t>آب گرمكن‌هاي </a:t>
            </a:r>
            <a:r>
              <a:rPr lang="fa-IR" sz="2800" dirty="0" smtClean="0">
                <a:cs typeface="B Nazanin" pitchFamily="2" charset="-78"/>
              </a:rPr>
              <a:t>خانگي بهتر است روي دماي </a:t>
            </a:r>
            <a:r>
              <a:rPr lang="fa-IR" sz="2800" b="1" dirty="0" smtClean="0">
                <a:solidFill>
                  <a:srgbClr val="FF0000"/>
                </a:solidFill>
                <a:cs typeface="B Nazanin" pitchFamily="2" charset="-78"/>
              </a:rPr>
              <a:t>كمتر از 60</a:t>
            </a:r>
            <a:r>
              <a:rPr lang="fa-IR" sz="2800" dirty="0" smtClean="0">
                <a:cs typeface="B Nazanin" pitchFamily="2" charset="-78"/>
              </a:rPr>
              <a:t> درجه سانتي‌گراد تنظيم شود</a:t>
            </a:r>
          </a:p>
          <a:p>
            <a:pPr lvl="0"/>
            <a:r>
              <a:rPr lang="fa-IR" sz="2800" dirty="0" smtClean="0">
                <a:cs typeface="B Nazanin" pitchFamily="2" charset="-78"/>
              </a:rPr>
              <a:t> </a:t>
            </a:r>
            <a:r>
              <a:rPr lang="fa-IR" sz="2800" b="1" dirty="0" smtClean="0">
                <a:cs typeface="B Nazanin" pitchFamily="2" charset="-78"/>
              </a:rPr>
              <a:t>حرارت</a:t>
            </a:r>
            <a:r>
              <a:rPr lang="fa-IR" sz="2800" dirty="0" smtClean="0">
                <a:cs typeface="B Nazanin" pitchFamily="2" charset="-78"/>
              </a:rPr>
              <a:t> آب گرم بين </a:t>
            </a:r>
            <a:r>
              <a:rPr lang="fa-IR" sz="2800" b="1" dirty="0" smtClean="0">
                <a:solidFill>
                  <a:srgbClr val="FF0000"/>
                </a:solidFill>
                <a:cs typeface="B Nazanin" pitchFamily="2" charset="-78"/>
              </a:rPr>
              <a:t>49 تا 50 </a:t>
            </a:r>
            <a:r>
              <a:rPr lang="fa-IR" sz="2800" dirty="0" smtClean="0">
                <a:cs typeface="B Nazanin" pitchFamily="2" charset="-78"/>
              </a:rPr>
              <a:t>درجه سانتي‌گراد باشد</a:t>
            </a:r>
          </a:p>
          <a:p>
            <a:pPr lvl="0"/>
            <a:r>
              <a:rPr lang="fa-IR" sz="2800" dirty="0" smtClean="0">
                <a:cs typeface="B Nazanin" pitchFamily="2" charset="-78"/>
              </a:rPr>
              <a:t> هميشه دماي آب پيش از حمام كردن كودك بررسي شود</a:t>
            </a:r>
          </a:p>
          <a:p>
            <a:pPr lvl="0"/>
            <a:r>
              <a:rPr lang="fa-IR" sz="2800" dirty="0" smtClean="0">
                <a:cs typeface="B Nazanin" pitchFamily="2" charset="-78"/>
              </a:rPr>
              <a:t> دماي آب شستشوي </a:t>
            </a:r>
            <a:r>
              <a:rPr lang="fa-IR" sz="2800" b="1" dirty="0" smtClean="0">
                <a:solidFill>
                  <a:srgbClr val="FF0000"/>
                </a:solidFill>
                <a:cs typeface="B Nazanin" pitchFamily="2" charset="-78"/>
              </a:rPr>
              <a:t>كودك زير 38 </a:t>
            </a:r>
            <a:r>
              <a:rPr lang="fa-IR" sz="2800" dirty="0" smtClean="0">
                <a:cs typeface="B Nazanin" pitchFamily="2" charset="-78"/>
              </a:rPr>
              <a:t>درجه سانتي‌گراد  و براي </a:t>
            </a:r>
            <a:r>
              <a:rPr lang="fa-IR" sz="2800" b="1" dirty="0" smtClean="0">
                <a:solidFill>
                  <a:srgbClr val="FF0000"/>
                </a:solidFill>
                <a:cs typeface="B Nazanin" pitchFamily="2" charset="-78"/>
              </a:rPr>
              <a:t>نوزادان 37</a:t>
            </a:r>
            <a:r>
              <a:rPr lang="fa-IR" sz="2800" b="1" dirty="0" smtClean="0">
                <a:cs typeface="B Nazanin" pitchFamily="2" charset="-78"/>
              </a:rPr>
              <a:t> </a:t>
            </a:r>
            <a:r>
              <a:rPr lang="fa-IR" sz="2800" dirty="0" smtClean="0">
                <a:cs typeface="B Nazanin" pitchFamily="2" charset="-78"/>
              </a:rPr>
              <a:t>درجه سانتي‌گراد باشد</a:t>
            </a:r>
          </a:p>
          <a:p>
            <a:pPr lvl="0"/>
            <a:r>
              <a:rPr lang="fa-IR" sz="2800" dirty="0" smtClean="0">
                <a:cs typeface="B Nazanin" pitchFamily="2" charset="-78"/>
              </a:rPr>
              <a:t>كودكان هنگام توالت رفتن و حمام كردن تنها رها نشوند</a:t>
            </a:r>
            <a:endParaRPr lang="en-US" sz="2800" dirty="0" smtClean="0">
              <a:cs typeface="B Nazanin" pitchFamily="2" charset="-78"/>
            </a:endParaRPr>
          </a:p>
          <a:p>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11</a:t>
            </a:fld>
            <a:endParaRPr lang="fa-I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ايمني غذاها و نوشيدني‌ها </a:t>
            </a:r>
            <a:endParaRPr lang="fa-IR" sz="2800" b="1"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lvl="0">
              <a:lnSpc>
                <a:spcPct val="120000"/>
              </a:lnSpc>
            </a:pPr>
            <a:r>
              <a:rPr lang="fa-IR" sz="2800" b="1" dirty="0" smtClean="0">
                <a:cs typeface="B Nazanin" pitchFamily="2" charset="-78"/>
              </a:rPr>
              <a:t>در حضور كودكان:</a:t>
            </a:r>
          </a:p>
          <a:p>
            <a:pPr lvl="1">
              <a:lnSpc>
                <a:spcPct val="120000"/>
              </a:lnSpc>
            </a:pPr>
            <a:r>
              <a:rPr lang="fa-IR" sz="2400" dirty="0" smtClean="0">
                <a:cs typeface="B Nazanin" pitchFamily="2" charset="-78"/>
              </a:rPr>
              <a:t> </a:t>
            </a:r>
            <a:r>
              <a:rPr lang="fa-IR" sz="2400" dirty="0" smtClean="0">
                <a:solidFill>
                  <a:srgbClr val="FF0000"/>
                </a:solidFill>
                <a:cs typeface="B Nazanin" pitchFamily="2" charset="-78"/>
              </a:rPr>
              <a:t>عدم حمل </a:t>
            </a:r>
            <a:r>
              <a:rPr lang="fa-IR" sz="2400" dirty="0" err="1" smtClean="0">
                <a:solidFill>
                  <a:srgbClr val="FF0000"/>
                </a:solidFill>
                <a:cs typeface="B Nazanin" pitchFamily="2" charset="-78"/>
              </a:rPr>
              <a:t>وسايل</a:t>
            </a:r>
            <a:r>
              <a:rPr lang="fa-IR" sz="2400" dirty="0" smtClean="0">
                <a:solidFill>
                  <a:srgbClr val="FF0000"/>
                </a:solidFill>
                <a:cs typeface="B Nazanin" pitchFamily="2" charset="-78"/>
              </a:rPr>
              <a:t> داغ </a:t>
            </a:r>
          </a:p>
          <a:p>
            <a:pPr lvl="1">
              <a:lnSpc>
                <a:spcPct val="120000"/>
              </a:lnSpc>
            </a:pPr>
            <a:r>
              <a:rPr lang="fa-IR" sz="2400" dirty="0" smtClean="0">
                <a:cs typeface="B Nazanin" pitchFamily="2" charset="-78"/>
              </a:rPr>
              <a:t>هنگامی که کودک خردسال در آغوش و یا نزدیکی مراقب است، </a:t>
            </a:r>
            <a:r>
              <a:rPr lang="fa-IR" sz="2400" dirty="0" err="1" smtClean="0">
                <a:solidFill>
                  <a:srgbClr val="FF0000"/>
                </a:solidFill>
                <a:cs typeface="B Nazanin" pitchFamily="2" charset="-78"/>
              </a:rPr>
              <a:t>مايعات</a:t>
            </a:r>
            <a:r>
              <a:rPr lang="fa-IR" sz="2400" dirty="0" smtClean="0">
                <a:solidFill>
                  <a:srgbClr val="FF0000"/>
                </a:solidFill>
                <a:cs typeface="B Nazanin" pitchFamily="2" charset="-78"/>
              </a:rPr>
              <a:t> داغ خورده نشود.</a:t>
            </a:r>
          </a:p>
          <a:p>
            <a:pPr marL="457200" lvl="1" indent="0">
              <a:lnSpc>
                <a:spcPct val="120000"/>
              </a:lnSpc>
              <a:buNone/>
            </a:pPr>
            <a:endParaRPr lang="fa-IR" sz="2400" dirty="0" smtClean="0">
              <a:cs typeface="B Nazanin" pitchFamily="2" charset="-78"/>
            </a:endParaRPr>
          </a:p>
          <a:p>
            <a:pPr lvl="0"/>
            <a:r>
              <a:rPr lang="fa-IR" sz="2800" b="1" dirty="0" smtClean="0">
                <a:cs typeface="B Nazanin" pitchFamily="2" charset="-78"/>
              </a:rPr>
              <a:t>غذاها و نوشيدني‌هاي داغ دور از لبه ميز قرار </a:t>
            </a:r>
            <a:r>
              <a:rPr lang="fa-IR" sz="2800" b="1" dirty="0" err="1" smtClean="0">
                <a:cs typeface="B Nazanin" pitchFamily="2" charset="-78"/>
              </a:rPr>
              <a:t>گيرند</a:t>
            </a:r>
            <a:r>
              <a:rPr lang="fa-IR" sz="2800" b="1" dirty="0" smtClean="0">
                <a:cs typeface="B Nazanin" pitchFamily="2" charset="-78"/>
              </a:rPr>
              <a:t>: </a:t>
            </a:r>
          </a:p>
          <a:p>
            <a:pPr lvl="1"/>
            <a:r>
              <a:rPr lang="fa-IR" sz="2400" dirty="0" err="1" smtClean="0">
                <a:cs typeface="B Nazanin" pitchFamily="2" charset="-78"/>
              </a:rPr>
              <a:t>ممكن</a:t>
            </a:r>
            <a:r>
              <a:rPr lang="fa-IR" sz="2400" dirty="0" smtClean="0">
                <a:cs typeface="B Nazanin" pitchFamily="2" charset="-78"/>
              </a:rPr>
              <a:t> است كودك با كشيدن سفره روميزي نوشابه‌هاي داغ را روي خود </a:t>
            </a:r>
            <a:r>
              <a:rPr lang="fa-IR" sz="2400" dirty="0" err="1" smtClean="0">
                <a:cs typeface="B Nazanin" pitchFamily="2" charset="-78"/>
              </a:rPr>
              <a:t>بريزد</a:t>
            </a:r>
            <a:endParaRPr lang="fa-IR" sz="2400" dirty="0" smtClean="0">
              <a:cs typeface="B Nazanin" pitchFamily="2" charset="-78"/>
            </a:endParaRPr>
          </a:p>
          <a:p>
            <a:pPr marL="457200" lvl="1" indent="0">
              <a:buNone/>
            </a:pPr>
            <a:endParaRPr lang="fa-IR" sz="2400" dirty="0" smtClean="0">
              <a:cs typeface="B Nazanin" pitchFamily="2" charset="-78"/>
            </a:endParaRPr>
          </a:p>
          <a:p>
            <a:pPr lvl="0">
              <a:lnSpc>
                <a:spcPct val="110000"/>
              </a:lnSpc>
            </a:pPr>
            <a:r>
              <a:rPr lang="fa-IR" sz="2800" b="1" dirty="0" smtClean="0">
                <a:cs typeface="B Nazanin" pitchFamily="2" charset="-78"/>
              </a:rPr>
              <a:t>بررسی دمای غذا، </a:t>
            </a:r>
          </a:p>
          <a:p>
            <a:pPr lvl="1">
              <a:lnSpc>
                <a:spcPct val="110000"/>
              </a:lnSpc>
            </a:pPr>
            <a:r>
              <a:rPr lang="fa-IR" sz="2400" dirty="0" smtClean="0">
                <a:cs typeface="B Nazanin" pitchFamily="2" charset="-78"/>
              </a:rPr>
              <a:t> </a:t>
            </a:r>
            <a:r>
              <a:rPr lang="fa-IR" sz="2400" dirty="0" err="1" smtClean="0">
                <a:cs typeface="B Nazanin" pitchFamily="2" charset="-78"/>
              </a:rPr>
              <a:t>پيش</a:t>
            </a:r>
            <a:r>
              <a:rPr lang="fa-IR" sz="2400" dirty="0" smtClean="0">
                <a:cs typeface="B Nazanin" pitchFamily="2" charset="-78"/>
              </a:rPr>
              <a:t> از غذا دادن به كودكان</a:t>
            </a:r>
            <a:endParaRPr lang="fa-IR" sz="24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12</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ircle(in)">
                                      <p:cBhvr>
                                        <p:cTn id="25" dur="2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ircle(in)">
                                      <p:cBhvr>
                                        <p:cTn id="30" dur="2000"/>
                                        <p:tgtEl>
                                          <p:spTgt spid="3">
                                            <p:txEl>
                                              <p:pRg st="7" end="7"/>
                                            </p:txEl>
                                          </p:spTgt>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circle(in)">
                                      <p:cBhvr>
                                        <p:cTn id="3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ايمني مواد شيميايي</a:t>
            </a:r>
            <a:endParaRPr lang="fa-IR" sz="2800"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lnSpc>
                <a:spcPct val="200000"/>
              </a:lnSpc>
            </a:pPr>
            <a:r>
              <a:rPr lang="fa-IR" sz="2800" dirty="0" smtClean="0">
                <a:cs typeface="B Nazanin" pitchFamily="2" charset="-78"/>
              </a:rPr>
              <a:t>مواد شيميايي دور از دسترس كودكان نگه‌داري شوند</a:t>
            </a:r>
          </a:p>
          <a:p>
            <a:pPr lvl="0">
              <a:lnSpc>
                <a:spcPct val="200000"/>
              </a:lnSpc>
            </a:pPr>
            <a:r>
              <a:rPr lang="fa-IR" sz="2800" dirty="0" smtClean="0">
                <a:cs typeface="B Nazanin" pitchFamily="2" charset="-78"/>
              </a:rPr>
              <a:t>مواد شيميايي در ظروف و بطري‌هاي مخصوص مواد خوراكي ريخته نشود </a:t>
            </a:r>
          </a:p>
          <a:p>
            <a:pPr>
              <a:lnSpc>
                <a:spcPct val="200000"/>
              </a:lnSpc>
            </a:pPr>
            <a:r>
              <a:rPr lang="fa-IR" sz="2800" dirty="0" smtClean="0">
                <a:cs typeface="B Nazanin" pitchFamily="2" charset="-78"/>
              </a:rPr>
              <a:t> هنگام كار با مواد شيميايي حتماً از دستكش و ماسك استفاده شود</a:t>
            </a:r>
          </a:p>
          <a:p>
            <a:pPr lvl="0">
              <a:lnSpc>
                <a:spcPct val="200000"/>
              </a:lnSpc>
            </a:pPr>
            <a:endParaRPr lang="en-US" sz="2800" dirty="0" smtClean="0">
              <a:cs typeface="B Nazanin" pitchFamily="2" charset="-78"/>
            </a:endParaRPr>
          </a:p>
          <a:p>
            <a:pPr>
              <a:lnSpc>
                <a:spcPct val="200000"/>
              </a:lnSpc>
            </a:pP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13</a:t>
            </a:fld>
            <a:endParaRPr lang="fa-I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ايمني كودكان در فضاي باز: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467544" y="1628800"/>
            <a:ext cx="8229600" cy="4320480"/>
          </a:xfrm>
        </p:spPr>
        <p:style>
          <a:lnRef idx="2">
            <a:schemeClr val="accent2"/>
          </a:lnRef>
          <a:fillRef idx="1">
            <a:schemeClr val="lt1"/>
          </a:fillRef>
          <a:effectRef idx="0">
            <a:schemeClr val="accent2"/>
          </a:effectRef>
          <a:fontRef idx="minor">
            <a:schemeClr val="dk1"/>
          </a:fontRef>
        </p:style>
        <p:txBody>
          <a:bodyPr>
            <a:noAutofit/>
          </a:bodyPr>
          <a:lstStyle/>
          <a:p>
            <a:pPr lvl="0">
              <a:lnSpc>
                <a:spcPct val="150000"/>
              </a:lnSpc>
            </a:pPr>
            <a:r>
              <a:rPr lang="fa-IR" sz="2400" dirty="0" smtClean="0">
                <a:cs typeface="B Nazanin" pitchFamily="2" charset="-78"/>
              </a:rPr>
              <a:t>داخل چادر كبريت، شمع، وسايل آتش‌زا روشن نكنند.</a:t>
            </a:r>
          </a:p>
          <a:p>
            <a:pPr lvl="0">
              <a:lnSpc>
                <a:spcPct val="150000"/>
              </a:lnSpc>
            </a:pPr>
            <a:r>
              <a:rPr lang="fa-IR" sz="2400" dirty="0" smtClean="0">
                <a:cs typeface="B Nazanin" pitchFamily="2" charset="-78"/>
              </a:rPr>
              <a:t> در صورت رعد و برق اجازه بازي در فضاي باز به كودك داده نشود. </a:t>
            </a:r>
          </a:p>
          <a:p>
            <a:pPr lvl="0">
              <a:lnSpc>
                <a:spcPct val="150000"/>
              </a:lnSpc>
            </a:pPr>
            <a:r>
              <a:rPr lang="fa-IR" sz="2400" dirty="0" smtClean="0">
                <a:cs typeface="B Nazanin" pitchFamily="2" charset="-78"/>
              </a:rPr>
              <a:t>در صورت گرفتار شدن در طوفان به دور از اجسام فلزي و در سرپناهي امن قرار گيرند.</a:t>
            </a:r>
          </a:p>
          <a:p>
            <a:pPr lvl="0">
              <a:lnSpc>
                <a:spcPct val="150000"/>
              </a:lnSpc>
            </a:pPr>
            <a:r>
              <a:rPr lang="fa-IR" sz="2400" dirty="0" smtClean="0">
                <a:cs typeface="B Nazanin" pitchFamily="2" charset="-78"/>
              </a:rPr>
              <a:t> به مدت طولاني در معرض تابش شديد آفتاب قرار نگيرند (خطر آفتاب سوختگي در كودكان با استفاده از مواد ضد آفتاب با ماده محافظ </a:t>
            </a:r>
            <a:r>
              <a:rPr lang="en-US" sz="2400" dirty="0" smtClean="0">
                <a:cs typeface="B Nazanin" pitchFamily="2" charset="-78"/>
              </a:rPr>
              <a:t>SPF</a:t>
            </a:r>
            <a:r>
              <a:rPr lang="fa-IR" sz="2400" dirty="0" smtClean="0">
                <a:cs typeface="B Nazanin" pitchFamily="2" charset="-78"/>
              </a:rPr>
              <a:t> 15 يا بيشتر كاهش داده شود)</a:t>
            </a: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14</a:t>
            </a:fld>
            <a:endParaRPr lang="fa-I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b="1" dirty="0" smtClean="0">
                <a:solidFill>
                  <a:srgbClr val="FF0000"/>
                </a:solidFill>
                <a:cs typeface="B Nazanin" pitchFamily="2" charset="-78"/>
              </a:rPr>
              <a:t>در مراسم آتش بازي مانند چهارشنبه </a:t>
            </a:r>
            <a:r>
              <a:rPr lang="fa-IR" sz="2800" b="1" dirty="0" err="1" smtClean="0">
                <a:solidFill>
                  <a:srgbClr val="FF0000"/>
                </a:solidFill>
                <a:cs typeface="B Nazanin" pitchFamily="2" charset="-78"/>
              </a:rPr>
              <a:t>سوري</a:t>
            </a:r>
            <a:endParaRPr lang="fa-IR" sz="2800" b="1" dirty="0">
              <a:solidFill>
                <a:srgbClr val="FF0000"/>
              </a:solidFill>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dirty="0" smtClean="0">
                <a:cs typeface="B Nazanin" pitchFamily="2" charset="-78"/>
              </a:rPr>
              <a:t>كودكان به آتش نزديك نشوند </a:t>
            </a:r>
          </a:p>
          <a:p>
            <a:r>
              <a:rPr lang="fa-IR" sz="2800" dirty="0" smtClean="0">
                <a:cs typeface="B Nazanin" pitchFamily="2" charset="-78"/>
              </a:rPr>
              <a:t> </a:t>
            </a:r>
            <a:r>
              <a:rPr lang="fa-IR" sz="2800" dirty="0" smtClean="0">
                <a:solidFill>
                  <a:srgbClr val="FF5050"/>
                </a:solidFill>
                <a:cs typeface="B Nazanin" pitchFamily="2" charset="-78"/>
              </a:rPr>
              <a:t>از روي شعله آتش زبانه كشيده نپرند</a:t>
            </a:r>
          </a:p>
          <a:p>
            <a:r>
              <a:rPr lang="fa-IR" sz="2800" dirty="0" smtClean="0">
                <a:cs typeface="B Nazanin" pitchFamily="2" charset="-78"/>
              </a:rPr>
              <a:t>در آتش ترقه، آمپول، ظروف خالي اسپري‌ها و يا هر ماده ديگري نيندازند</a:t>
            </a:r>
          </a:p>
          <a:p>
            <a:r>
              <a:rPr lang="fa-IR" sz="2800" dirty="0" smtClean="0">
                <a:cs typeface="B Nazanin" pitchFamily="2" charset="-78"/>
              </a:rPr>
              <a:t> </a:t>
            </a:r>
            <a:r>
              <a:rPr lang="fa-IR" sz="2800" dirty="0" smtClean="0">
                <a:solidFill>
                  <a:srgbClr val="FF5050"/>
                </a:solidFill>
                <a:cs typeface="B Nazanin" pitchFamily="2" charset="-78"/>
              </a:rPr>
              <a:t>بعد از اتمام كار و قبل از ترك محل از خاموش شدن كامل آتش اطمينان پيدا شود</a:t>
            </a:r>
          </a:p>
          <a:p>
            <a:r>
              <a:rPr lang="fa-IR" sz="2800" dirty="0" smtClean="0">
                <a:cs typeface="B Nazanin" pitchFamily="2" charset="-78"/>
              </a:rPr>
              <a:t>به كودكان اجازه تهيه ترقه، فشفشه و مانند آن‌ها داده نشود</a:t>
            </a:r>
          </a:p>
          <a:p>
            <a:r>
              <a:rPr lang="fa-IR" sz="2800" dirty="0" smtClean="0">
                <a:solidFill>
                  <a:srgbClr val="FF5050"/>
                </a:solidFill>
                <a:cs typeface="B Nazanin" pitchFamily="2" charset="-78"/>
              </a:rPr>
              <a:t>شركت استانداردي براي تهيه و تأييد ترقه وفشفشه‌هاي موجود در بازار وجود ندارد </a:t>
            </a:r>
            <a:endParaRPr lang="en-US" sz="2800" dirty="0" smtClean="0">
              <a:solidFill>
                <a:srgbClr val="FF5050"/>
              </a:solidFill>
              <a:cs typeface="B Nazanin" pitchFamily="2" charset="-78"/>
            </a:endParaRPr>
          </a:p>
          <a:p>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15</a:t>
            </a:fld>
            <a:endParaRPr lang="fa-I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افزايش آگاهي در باره سوختگي‌ها و پيشگيري از آن‌ها:</a:t>
            </a:r>
            <a:r>
              <a:rPr lang="fa-IR" sz="2800" dirty="0" smtClean="0">
                <a:solidFill>
                  <a:srgbClr val="FF0000"/>
                </a:solidFill>
                <a:cs typeface="B Nazanin" pitchFamily="2" charset="-78"/>
              </a:rPr>
              <a:t> </a:t>
            </a:r>
            <a:endParaRPr lang="fa-IR" sz="2800"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a:bodyPr>
          <a:lstStyle/>
          <a:p>
            <a:pPr lvl="0">
              <a:lnSpc>
                <a:spcPct val="150000"/>
              </a:lnSpc>
            </a:pPr>
            <a:r>
              <a:rPr lang="fa-IR" sz="2800" dirty="0" smtClean="0">
                <a:cs typeface="B Nazanin" pitchFamily="2" charset="-78"/>
              </a:rPr>
              <a:t>به كودكان آموزش داده شود كه از اجسام داغ دوري كنند و با كبريت، اجاق گاز، مواد شيميايي و الكتريكي بازي نكنند</a:t>
            </a:r>
          </a:p>
          <a:p>
            <a:pPr lvl="0">
              <a:lnSpc>
                <a:spcPct val="150000"/>
              </a:lnSpc>
            </a:pPr>
            <a:r>
              <a:rPr lang="fa-IR" sz="2800" dirty="0" smtClean="0">
                <a:cs typeface="B Nazanin" pitchFamily="2" charset="-78"/>
              </a:rPr>
              <a:t> </a:t>
            </a:r>
            <a:r>
              <a:rPr lang="fa-IR" sz="2800" dirty="0" smtClean="0">
                <a:solidFill>
                  <a:srgbClr val="FF5050"/>
                </a:solidFill>
                <a:cs typeface="B Nazanin" pitchFamily="2" charset="-78"/>
              </a:rPr>
              <a:t>برنامه ايمني در هنگام حريق از جمله مسير فرار سريع هنگام حريق پيش بيني شود و با كودكان تمرين شود</a:t>
            </a:r>
          </a:p>
          <a:p>
            <a:pPr lvl="0">
              <a:lnSpc>
                <a:spcPct val="150000"/>
              </a:lnSpc>
            </a:pPr>
            <a:r>
              <a:rPr lang="fa-IR" sz="2800" dirty="0" smtClean="0">
                <a:cs typeface="B Nazanin" pitchFamily="2" charset="-78"/>
              </a:rPr>
              <a:t> آن‌ها بايد بدانند كه صداي هشدار دهنده دود چيست</a:t>
            </a:r>
          </a:p>
          <a:p>
            <a:pPr lvl="0">
              <a:lnSpc>
                <a:spcPct val="150000"/>
              </a:lnSpc>
            </a:pPr>
            <a:r>
              <a:rPr lang="fa-IR" sz="2800" dirty="0" smtClean="0">
                <a:solidFill>
                  <a:srgbClr val="FF5050"/>
                </a:solidFill>
                <a:cs typeface="B Nazanin" pitchFamily="2" charset="-78"/>
              </a:rPr>
              <a:t>هنگام آتش‌سوزي چگونه لباس‌هاي مشتعل را از تنشان درآورند و روي زمين بغلتند </a:t>
            </a:r>
            <a:endParaRPr lang="en-US" sz="2800" dirty="0" smtClean="0">
              <a:solidFill>
                <a:srgbClr val="FF5050"/>
              </a:solidFill>
              <a:cs typeface="B Nazanin" pitchFamily="2" charset="-78"/>
            </a:endParaRPr>
          </a:p>
          <a:p>
            <a:pPr>
              <a:lnSpc>
                <a:spcPct val="150000"/>
              </a:lnSpc>
            </a:pP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16</a:t>
            </a:fld>
            <a:endParaRPr lang="fa-I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وسايل اطفاي حريق: </a:t>
            </a:r>
            <a:endParaRPr lang="fa-IR" sz="2800" b="1"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lnSpc>
                <a:spcPct val="200000"/>
              </a:lnSpc>
            </a:pPr>
            <a:r>
              <a:rPr lang="fa-IR" sz="2800" dirty="0" smtClean="0">
                <a:cs typeface="B Nazanin" pitchFamily="2" charset="-78"/>
              </a:rPr>
              <a:t>كپسول اطفاي حريق هميشه در دسترس باشد</a:t>
            </a:r>
          </a:p>
          <a:p>
            <a:pPr lvl="0">
              <a:lnSpc>
                <a:spcPct val="200000"/>
              </a:lnSpc>
            </a:pPr>
            <a:r>
              <a:rPr lang="fa-IR" sz="2800" dirty="0" smtClean="0">
                <a:cs typeface="B Nazanin" pitchFamily="2" charset="-78"/>
              </a:rPr>
              <a:t>طرز استفاده از اين كپسول آموزش داده شود </a:t>
            </a:r>
          </a:p>
          <a:p>
            <a:pPr lvl="0">
              <a:lnSpc>
                <a:spcPct val="200000"/>
              </a:lnSpc>
            </a:pPr>
            <a:r>
              <a:rPr lang="fa-IR" sz="2800" dirty="0" smtClean="0">
                <a:cs typeface="B Nazanin" pitchFamily="2" charset="-78"/>
              </a:rPr>
              <a:t>پس از هر بار استفاده پر شود </a:t>
            </a:r>
            <a:endParaRPr lang="en-US" sz="2800" dirty="0" smtClean="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17</a:t>
            </a:fld>
            <a:endParaRPr lang="fa-I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جعبه كمك‌هاي اوليه: </a:t>
            </a:r>
            <a:endParaRPr lang="fa-IR" sz="2800" b="1"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lnSpc>
                <a:spcPct val="200000"/>
              </a:lnSpc>
            </a:pPr>
            <a:r>
              <a:rPr lang="fa-IR" sz="2800" dirty="0" smtClean="0">
                <a:cs typeface="B Nazanin" pitchFamily="2" charset="-78"/>
              </a:rPr>
              <a:t>كمك‌هاي اوليه در دسترس باشد</a:t>
            </a:r>
          </a:p>
          <a:p>
            <a:pPr lvl="0">
              <a:lnSpc>
                <a:spcPct val="200000"/>
              </a:lnSpc>
            </a:pPr>
            <a:r>
              <a:rPr lang="fa-IR" sz="2800" dirty="0" smtClean="0">
                <a:cs typeface="B Nazanin" pitchFamily="2" charset="-78"/>
              </a:rPr>
              <a:t> وسايل جعبه كمك‌هاي اوليه </a:t>
            </a:r>
            <a:r>
              <a:rPr lang="fa-IR" sz="2800" dirty="0" err="1" smtClean="0">
                <a:cs typeface="B Nazanin" pitchFamily="2" charset="-78"/>
              </a:rPr>
              <a:t>كامل</a:t>
            </a:r>
            <a:r>
              <a:rPr lang="fa-IR" sz="2800" dirty="0" smtClean="0">
                <a:cs typeface="B Nazanin" pitchFamily="2" charset="-78"/>
              </a:rPr>
              <a:t> باشند</a:t>
            </a:r>
            <a:r>
              <a:rPr lang="en-US" sz="2800" dirty="0" smtClean="0">
                <a:cs typeface="B Nazanin" pitchFamily="2" charset="-78"/>
              </a:rPr>
              <a:t>:</a:t>
            </a:r>
          </a:p>
          <a:p>
            <a:pPr marL="0" lvl="0" indent="0">
              <a:lnSpc>
                <a:spcPct val="200000"/>
              </a:lnSpc>
              <a:buNone/>
            </a:pPr>
            <a:r>
              <a:rPr lang="fa-IR" sz="2800" dirty="0" smtClean="0">
                <a:cs typeface="B Nazanin" pitchFamily="2" charset="-78"/>
              </a:rPr>
              <a:t>(گاز استريل، باند، سنجاق، چسب، قيچي، مواد ضد عفوني كننده، پنس، پنبه، چراغ قوه، دماسنج، فشار سنج، آتل، سرم فيزيولوژي، سرم، آبسلانگ)</a:t>
            </a:r>
            <a:endParaRPr lang="en-US" sz="2800" dirty="0" smtClean="0">
              <a:cs typeface="B Nazanin" pitchFamily="2" charset="-78"/>
            </a:endParaRPr>
          </a:p>
          <a:p>
            <a:pPr>
              <a:lnSpc>
                <a:spcPct val="200000"/>
              </a:lnSpc>
            </a:pP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18</a:t>
            </a:fld>
            <a:endParaRPr lang="fa-I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13112923"/>
              </p:ext>
            </p:extLst>
          </p:nvPr>
        </p:nvGraphicFramePr>
        <p:xfrm>
          <a:off x="0" y="0"/>
          <a:ext cx="9144000" cy="6857999"/>
        </p:xfrm>
        <a:graphic>
          <a:graphicData uri="http://schemas.openxmlformats.org/drawingml/2006/table">
            <a:tbl>
              <a:tblPr rtl="1" firstRow="1" bandRow="1">
                <a:tableStyleId>{21E4AEA4-8DFA-4A89-87EB-49C32662AFE0}</a:tableStyleId>
              </a:tblPr>
              <a:tblGrid>
                <a:gridCol w="733108"/>
                <a:gridCol w="2108990"/>
                <a:gridCol w="1812438"/>
                <a:gridCol w="1914184"/>
                <a:gridCol w="2575280"/>
              </a:tblGrid>
              <a:tr h="668469">
                <a:tc>
                  <a:txBody>
                    <a:bodyPr/>
                    <a:lstStyle/>
                    <a:p>
                      <a:pPr algn="ctr" rtl="1"/>
                      <a:r>
                        <a:rPr lang="fa-IR" sz="1400" dirty="0" smtClean="0"/>
                        <a:t>فاز </a:t>
                      </a:r>
                      <a:endParaRPr lang="fa-IR" sz="1400" dirty="0">
                        <a:cs typeface="B Nazanin" pitchFamily="2" charset="-78"/>
                      </a:endParaRPr>
                    </a:p>
                  </a:txBody>
                  <a:tcPr/>
                </a:tc>
                <a:tc>
                  <a:txBody>
                    <a:bodyPr/>
                    <a:lstStyle/>
                    <a:p>
                      <a:pPr algn="ctr" rtl="1"/>
                      <a:r>
                        <a:rPr lang="fa-IR" sz="1400" dirty="0" smtClean="0"/>
                        <a:t>كودك </a:t>
                      </a:r>
                      <a:endParaRPr lang="fa-IR" sz="1400" dirty="0">
                        <a:cs typeface="B Nazanin" pitchFamily="2" charset="-78"/>
                      </a:endParaRPr>
                    </a:p>
                  </a:txBody>
                  <a:tcPr/>
                </a:tc>
                <a:tc>
                  <a:txBody>
                    <a:bodyPr/>
                    <a:lstStyle/>
                    <a:p>
                      <a:pPr algn="ctr" rtl="1"/>
                      <a:r>
                        <a:rPr lang="fa-IR" sz="1400" dirty="0" smtClean="0"/>
                        <a:t>عوامل خطر </a:t>
                      </a:r>
                      <a:endParaRPr lang="fa-IR" sz="1400" dirty="0">
                        <a:cs typeface="B Nazanin" pitchFamily="2" charset="-78"/>
                      </a:endParaRPr>
                    </a:p>
                  </a:txBody>
                  <a:tcPr/>
                </a:tc>
                <a:tc>
                  <a:txBody>
                    <a:bodyPr/>
                    <a:lstStyle/>
                    <a:p>
                      <a:pPr algn="ctr" rtl="1"/>
                      <a:r>
                        <a:rPr lang="fa-IR" sz="1400" dirty="0" smtClean="0"/>
                        <a:t>محيط فيزيكي </a:t>
                      </a:r>
                      <a:endParaRPr lang="fa-IR" sz="1400" dirty="0">
                        <a:cs typeface="B Nazanin" pitchFamily="2" charset="-78"/>
                      </a:endParaRPr>
                    </a:p>
                  </a:txBody>
                  <a:tcPr/>
                </a:tc>
                <a:tc>
                  <a:txBody>
                    <a:bodyPr/>
                    <a:lstStyle/>
                    <a:p>
                      <a:pPr algn="ctr" rtl="1"/>
                      <a:r>
                        <a:rPr lang="fa-IR" sz="1400" dirty="0" smtClean="0"/>
                        <a:t>محيط اجتماعي- اقتصادي</a:t>
                      </a:r>
                      <a:endParaRPr lang="fa-IR" sz="1400" dirty="0">
                        <a:cs typeface="B Nazanin" pitchFamily="2" charset="-78"/>
                      </a:endParaRPr>
                    </a:p>
                  </a:txBody>
                  <a:tcPr/>
                </a:tc>
              </a:tr>
              <a:tr h="2491856">
                <a:tc>
                  <a:txBody>
                    <a:bodyPr/>
                    <a:lstStyle/>
                    <a:p>
                      <a:pPr rtl="1"/>
                      <a:r>
                        <a:rPr lang="fa-IR" sz="1400" dirty="0" smtClean="0"/>
                        <a:t>قبل از حادثه </a:t>
                      </a:r>
                      <a:endParaRPr lang="fa-IR" sz="1400" b="1" dirty="0">
                        <a:cs typeface="B Nazanin" pitchFamily="2" charset="-78"/>
                      </a:endParaRPr>
                    </a:p>
                  </a:txBody>
                  <a:tcPr/>
                </a:tc>
                <a:tc>
                  <a:txBody>
                    <a:bodyPr/>
                    <a:lstStyle/>
                    <a:p>
                      <a:pPr marL="457200" lvl="0" algn="r" rtl="1">
                        <a:lnSpc>
                          <a:spcPct val="115000"/>
                        </a:lnSpc>
                        <a:spcAft>
                          <a:spcPts val="1000"/>
                        </a:spcAft>
                      </a:pPr>
                      <a:r>
                        <a:rPr lang="fa-IR" sz="1400" kern="1200" dirty="0" smtClean="0"/>
                        <a:t>مباحث تكاملي شامل تجربه، جنس، آسيب پذيري شامل كودكان ناتوان، كودكان خياباني، آواره‌ها، فقدان نظارت، سيگار كشيدن والدين در خانه يا در رختخواب، عدم وجود دانش در باره سبك‌هاي آتش سوزي در خانه </a:t>
                      </a:r>
                      <a:endParaRPr lang="en-US" sz="1400" kern="1200" dirty="0" smtClean="0">
                        <a:solidFill>
                          <a:schemeClr val="dk1"/>
                        </a:solidFill>
                        <a:latin typeface="+mn-lt"/>
                        <a:ea typeface="Calibri"/>
                        <a:cs typeface="B Nazanin" pitchFamily="2" charset="-78"/>
                      </a:endParaRPr>
                    </a:p>
                  </a:txBody>
                  <a:tcPr marL="68580" marR="68580" marT="0" marB="0"/>
                </a:tc>
                <a:tc>
                  <a:txBody>
                    <a:bodyPr/>
                    <a:lstStyle/>
                    <a:p>
                      <a:pPr marL="457200" algn="r" defTabSz="914400" rtl="1" eaLnBrk="1" latinLnBrk="0" hangingPunct="1">
                        <a:lnSpc>
                          <a:spcPct val="115000"/>
                        </a:lnSpc>
                        <a:spcAft>
                          <a:spcPts val="1000"/>
                        </a:spcAft>
                      </a:pPr>
                      <a:r>
                        <a:rPr lang="fa-IR" sz="1200" kern="1200" dirty="0" smtClean="0"/>
                        <a:t>انبار كردن مواد آتش‌زا در خانه، قرار دادن كبريت‌ها يا فندك‌ها در دسترس كودكان، اجاق‌هاي غيرايمن يا لامپ‌هاي غير استاندارد، آتش بازي </a:t>
                      </a:r>
                      <a:endParaRPr lang="en-US" sz="1200" kern="1200" dirty="0" smtClean="0">
                        <a:solidFill>
                          <a:schemeClr val="dk1"/>
                        </a:solidFill>
                        <a:latin typeface="+mn-lt"/>
                        <a:ea typeface="Calibri"/>
                        <a:cs typeface="B Nazanin" pitchFamily="2" charset="-78"/>
                      </a:endParaRPr>
                    </a:p>
                  </a:txBody>
                  <a:tcPr marL="68580" marR="68580" marT="0" marB="0"/>
                </a:tc>
                <a:tc>
                  <a:txBody>
                    <a:bodyPr/>
                    <a:lstStyle/>
                    <a:p>
                      <a:pPr marL="457200" algn="r" rtl="1">
                        <a:lnSpc>
                          <a:spcPct val="115000"/>
                        </a:lnSpc>
                        <a:spcAft>
                          <a:spcPts val="1000"/>
                        </a:spcAft>
                      </a:pPr>
                      <a:r>
                        <a:rPr lang="fa-IR" sz="1200"/>
                        <a:t>خانه سازي در بيغوله‌ها يا نواحي شلوغ، خانه‌هاي پر جمعيت، عدم تفكيك بين ناحيه آشپزخانه و نشيمن، نبود مواد ضد حريق در خانه </a:t>
                      </a:r>
                      <a:endParaRPr lang="en-US" sz="1100">
                        <a:latin typeface="Calibri"/>
                        <a:ea typeface="Calibri"/>
                        <a:cs typeface="Arial"/>
                      </a:endParaRPr>
                    </a:p>
                  </a:txBody>
                  <a:tcPr marL="68580" marR="68580" marT="0" marB="0"/>
                </a:tc>
                <a:tc>
                  <a:txBody>
                    <a:bodyPr/>
                    <a:lstStyle/>
                    <a:p>
                      <a:pPr marL="457200" algn="r" rtl="1">
                        <a:lnSpc>
                          <a:spcPct val="115000"/>
                        </a:lnSpc>
                        <a:spcAft>
                          <a:spcPts val="1000"/>
                        </a:spcAft>
                      </a:pPr>
                      <a:r>
                        <a:rPr lang="fa-IR" sz="1200"/>
                        <a:t>فقر، بيكاري، بي‌سوادي والدين، برادر، خواهر، فوت شدن ناشي از سوختگي، نبود كد و قوانين ساخت و ساز مناسب و اعمال آن، نبود سيستم‌هاي لازم براي هشدار دهنده‌هاي دود، سيستم‌هاي آبفشان، دسترسي به شير آتش‌نشاني، نبود سياست لازم در مورد استانداردهاي مواد اشتعال‌پذير</a:t>
                      </a:r>
                      <a:endParaRPr lang="en-US" sz="1100">
                        <a:latin typeface="Calibri"/>
                        <a:ea typeface="Calibri"/>
                        <a:cs typeface="Arial"/>
                      </a:endParaRPr>
                    </a:p>
                  </a:txBody>
                  <a:tcPr marL="68580" marR="68580" marT="0" marB="0"/>
                </a:tc>
              </a:tr>
              <a:tr h="2169747">
                <a:tc>
                  <a:txBody>
                    <a:bodyPr/>
                    <a:lstStyle/>
                    <a:p>
                      <a:pPr rtl="1"/>
                      <a:r>
                        <a:rPr lang="fa-IR" sz="1400" dirty="0" smtClean="0"/>
                        <a:t>حين حادثه </a:t>
                      </a:r>
                      <a:endParaRPr lang="fa-IR" sz="1400" b="1" dirty="0">
                        <a:cs typeface="B Nazanin" pitchFamily="2" charset="-78"/>
                      </a:endParaRPr>
                    </a:p>
                  </a:txBody>
                  <a:tcPr/>
                </a:tc>
                <a:tc>
                  <a:txBody>
                    <a:bodyPr/>
                    <a:lstStyle/>
                    <a:p>
                      <a:pPr marL="457200" algn="r" rtl="1">
                        <a:lnSpc>
                          <a:spcPct val="115000"/>
                        </a:lnSpc>
                        <a:spcAft>
                          <a:spcPts val="1000"/>
                        </a:spcAft>
                      </a:pPr>
                      <a:r>
                        <a:rPr lang="fa-IR" sz="1400" kern="1200" dirty="0" smtClean="0"/>
                        <a:t>هشدار دهنده‌هاي دود و سيستم‌هاي آبفشان حفاظت نشده، عدم پوشش لباس ضد حريق، دانش ناكافي در باره فرآيندهاي تخليه </a:t>
                      </a:r>
                      <a:endParaRPr lang="en-US" sz="1400" kern="1200" dirty="0" smtClean="0">
                        <a:solidFill>
                          <a:schemeClr val="dk1"/>
                        </a:solidFill>
                        <a:latin typeface="+mn-lt"/>
                        <a:ea typeface="Calibri"/>
                        <a:cs typeface="B Nazanin" pitchFamily="2" charset="-78"/>
                      </a:endParaRPr>
                    </a:p>
                  </a:txBody>
                  <a:tcPr marL="68580" marR="68580" marT="0" marB="0"/>
                </a:tc>
                <a:tc>
                  <a:txBody>
                    <a:bodyPr/>
                    <a:lstStyle/>
                    <a:p>
                      <a:pPr marL="457200" algn="r" defTabSz="914400" rtl="1" eaLnBrk="1" latinLnBrk="0" hangingPunct="1">
                        <a:lnSpc>
                          <a:spcPct val="115000"/>
                        </a:lnSpc>
                        <a:spcAft>
                          <a:spcPts val="1000"/>
                        </a:spcAft>
                      </a:pPr>
                      <a:r>
                        <a:rPr lang="fa-IR" sz="1200" kern="1200" dirty="0" smtClean="0"/>
                        <a:t>فقدان سيستم‌هاي آتش‌نشاني، نبود شير آب فشاني يا عدم دسترسي به آب </a:t>
                      </a:r>
                      <a:endParaRPr lang="en-US" sz="1200" kern="1200" dirty="0" smtClean="0">
                        <a:solidFill>
                          <a:schemeClr val="dk1"/>
                        </a:solidFill>
                        <a:latin typeface="+mn-lt"/>
                        <a:ea typeface="Calibri"/>
                        <a:cs typeface="B Nazanin" pitchFamily="2" charset="-78"/>
                      </a:endParaRPr>
                    </a:p>
                  </a:txBody>
                  <a:tcPr marL="68580" marR="68580" marT="0" marB="0"/>
                </a:tc>
                <a:tc>
                  <a:txBody>
                    <a:bodyPr/>
                    <a:lstStyle/>
                    <a:p>
                      <a:pPr marL="457200" algn="r" rtl="1">
                        <a:lnSpc>
                          <a:spcPct val="115000"/>
                        </a:lnSpc>
                        <a:spcAft>
                          <a:spcPts val="1000"/>
                        </a:spcAft>
                      </a:pPr>
                      <a:r>
                        <a:rPr lang="fa-IR" sz="1200"/>
                        <a:t>فقدان هشدار دهنده‌هاي دود، فقدان مسير گريزهاي آسان، فقدان دسترسي به تلفن براي كمك </a:t>
                      </a:r>
                      <a:endParaRPr lang="en-US" sz="1100">
                        <a:latin typeface="Calibri"/>
                        <a:ea typeface="Calibri"/>
                        <a:cs typeface="Arial"/>
                      </a:endParaRPr>
                    </a:p>
                  </a:txBody>
                  <a:tcPr marL="68580" marR="68580" marT="0" marB="0"/>
                </a:tc>
                <a:tc>
                  <a:txBody>
                    <a:bodyPr/>
                    <a:lstStyle/>
                    <a:p>
                      <a:pPr marL="457200" algn="r" rtl="1">
                        <a:lnSpc>
                          <a:spcPct val="115000"/>
                        </a:lnSpc>
                        <a:spcAft>
                          <a:spcPts val="1000"/>
                        </a:spcAft>
                      </a:pPr>
                      <a:r>
                        <a:rPr lang="fa-IR" sz="1200" dirty="0"/>
                        <a:t>دسترسي اندك به اطلاعات و منابع براي كاهش خطر، ساختار ارتباطي نامناسب براي تماس با سرويس‌هاي اورژانس </a:t>
                      </a:r>
                      <a:endParaRPr lang="en-US" sz="1100" dirty="0">
                        <a:latin typeface="Calibri"/>
                        <a:ea typeface="Calibri"/>
                        <a:cs typeface="Arial"/>
                      </a:endParaRPr>
                    </a:p>
                  </a:txBody>
                  <a:tcPr marL="68580" marR="68580" marT="0" marB="0"/>
                </a:tc>
              </a:tr>
              <a:tr h="1527927">
                <a:tc>
                  <a:txBody>
                    <a:bodyPr/>
                    <a:lstStyle/>
                    <a:p>
                      <a:pPr rtl="1"/>
                      <a:r>
                        <a:rPr lang="fa-IR" sz="1400" dirty="0" smtClean="0"/>
                        <a:t>بعد از حادثه </a:t>
                      </a:r>
                      <a:endParaRPr lang="fa-IR" sz="1400" b="1" dirty="0">
                        <a:cs typeface="B Nazanin" pitchFamily="2" charset="-78"/>
                      </a:endParaRPr>
                    </a:p>
                  </a:txBody>
                  <a:tcPr/>
                </a:tc>
                <a:tc>
                  <a:txBody>
                    <a:bodyPr/>
                    <a:lstStyle/>
                    <a:p>
                      <a:pPr marL="457200" algn="r" rtl="1">
                        <a:lnSpc>
                          <a:spcPct val="115000"/>
                        </a:lnSpc>
                        <a:spcAft>
                          <a:spcPts val="1000"/>
                        </a:spcAft>
                      </a:pPr>
                      <a:r>
                        <a:rPr lang="fa-IR" sz="1400" kern="1200" dirty="0" smtClean="0"/>
                        <a:t>ليست‌هاي كمك‌هاي اوليه غير قابل دسترس، نبود دانش از سوي مراقبان بهداشتي و جامعه براي اقدامات اوليه </a:t>
                      </a:r>
                      <a:endParaRPr lang="en-US" sz="1400" kern="1200" dirty="0" smtClean="0">
                        <a:solidFill>
                          <a:schemeClr val="dk1"/>
                        </a:solidFill>
                        <a:latin typeface="+mn-lt"/>
                        <a:ea typeface="Calibri"/>
                        <a:cs typeface="B Nazanin" pitchFamily="2" charset="-78"/>
                      </a:endParaRPr>
                    </a:p>
                  </a:txBody>
                  <a:tcPr marL="68580" marR="68580" marT="0" marB="0"/>
                </a:tc>
                <a:tc>
                  <a:txBody>
                    <a:bodyPr/>
                    <a:lstStyle/>
                    <a:p>
                      <a:pPr marL="457200" algn="r" defTabSz="914400" rtl="1" eaLnBrk="1" latinLnBrk="0" hangingPunct="1">
                        <a:lnSpc>
                          <a:spcPct val="115000"/>
                        </a:lnSpc>
                        <a:spcAft>
                          <a:spcPts val="1000"/>
                        </a:spcAft>
                      </a:pPr>
                      <a:r>
                        <a:rPr lang="fa-IR" sz="1200" kern="1200" dirty="0" smtClean="0"/>
                        <a:t>اشتعال پذيري وسايل خانه و لباس بچه‌ها، مسموميت ناشي از دود و سوختن وسايل خانه </a:t>
                      </a:r>
                      <a:endParaRPr lang="en-US" sz="1200" kern="1200" dirty="0" smtClean="0">
                        <a:solidFill>
                          <a:schemeClr val="dk1"/>
                        </a:solidFill>
                        <a:latin typeface="+mn-lt"/>
                        <a:ea typeface="Calibri"/>
                        <a:cs typeface="B Nazanin" pitchFamily="2" charset="-78"/>
                      </a:endParaRPr>
                    </a:p>
                  </a:txBody>
                  <a:tcPr marL="68580" marR="68580" marT="0" marB="0"/>
                </a:tc>
                <a:tc>
                  <a:txBody>
                    <a:bodyPr/>
                    <a:lstStyle/>
                    <a:p>
                      <a:pPr marL="457200" algn="r" rtl="1">
                        <a:lnSpc>
                          <a:spcPct val="115000"/>
                        </a:lnSpc>
                        <a:spcAft>
                          <a:spcPts val="1000"/>
                        </a:spcAft>
                      </a:pPr>
                      <a:r>
                        <a:rPr lang="fa-IR" sz="1200" dirty="0"/>
                        <a:t>زمان واكنش طولاني آتش نشاني، مهارت‌هاي كم براي نجات و درمان، نبود دسترسي به آب، ناتواني در حمل و انتقال سريع به پزشك</a:t>
                      </a:r>
                      <a:endParaRPr lang="en-US" sz="1100" dirty="0">
                        <a:latin typeface="Calibri"/>
                        <a:ea typeface="Calibri"/>
                        <a:cs typeface="Arial"/>
                      </a:endParaRPr>
                    </a:p>
                  </a:txBody>
                  <a:tcPr marL="68580" marR="68580" marT="0" marB="0"/>
                </a:tc>
                <a:tc>
                  <a:txBody>
                    <a:bodyPr/>
                    <a:lstStyle/>
                    <a:p>
                      <a:pPr marL="457200" algn="r" rtl="1">
                        <a:lnSpc>
                          <a:spcPct val="115000"/>
                        </a:lnSpc>
                        <a:spcAft>
                          <a:spcPts val="1000"/>
                        </a:spcAft>
                      </a:pPr>
                      <a:r>
                        <a:rPr lang="fa-IR" sz="1200" dirty="0"/>
                        <a:t>مراقبت‌هاي نامناسب، دسترسي ناكافي به مراكز سوختگي و توانبخشي، حمايت ناكافي جامعه از افراد دچار سوختگي </a:t>
                      </a:r>
                      <a:endParaRPr lang="en-US" sz="1100" dirty="0">
                        <a:latin typeface="Calibri"/>
                        <a:ea typeface="Calibri"/>
                        <a:cs typeface="Arial"/>
                      </a:endParaRPr>
                    </a:p>
                  </a:txBody>
                  <a:tcPr marL="68580" marR="68580" marT="0" marB="0"/>
                </a:tc>
              </a:tr>
            </a:tbl>
          </a:graphicData>
        </a:graphic>
      </p:graphicFrame>
      <p:sp>
        <p:nvSpPr>
          <p:cNvPr id="2" name="نگهدارنده مکان شماره اسلاید 1"/>
          <p:cNvSpPr>
            <a:spLocks noGrp="1"/>
          </p:cNvSpPr>
          <p:nvPr>
            <p:ph type="sldNum" sz="quarter" idx="12"/>
          </p:nvPr>
        </p:nvSpPr>
        <p:spPr/>
        <p:txBody>
          <a:bodyPr/>
          <a:lstStyle/>
          <a:p>
            <a:fld id="{F8E4BC58-C6E1-46A1-A28E-4ED601E90704}" type="slidenum">
              <a:rPr lang="fa-IR" smtClean="0"/>
              <a:pPr/>
              <a:t>19</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سوختگي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457200" y="1772816"/>
            <a:ext cx="8229600" cy="4353347"/>
          </a:xfrm>
        </p:spPr>
        <p:style>
          <a:lnRef idx="2">
            <a:schemeClr val="accent2"/>
          </a:lnRef>
          <a:fillRef idx="1">
            <a:schemeClr val="lt1"/>
          </a:fillRef>
          <a:effectRef idx="0">
            <a:schemeClr val="accent2"/>
          </a:effectRef>
          <a:fontRef idx="minor">
            <a:schemeClr val="dk1"/>
          </a:fontRef>
        </p:style>
        <p:txBody>
          <a:bodyPr>
            <a:normAutofit/>
          </a:bodyPr>
          <a:lstStyle/>
          <a:p>
            <a:pPr algn="ctr">
              <a:lnSpc>
                <a:spcPct val="200000"/>
              </a:lnSpc>
              <a:buNone/>
            </a:pPr>
            <a:r>
              <a:rPr lang="fa-IR" sz="2800" dirty="0" smtClean="0">
                <a:latin typeface="+mj-lt"/>
                <a:ea typeface="+mj-ea"/>
                <a:cs typeface="B Nazanin" pitchFamily="2" charset="-78"/>
              </a:rPr>
              <a:t>ايجاد نوعي آسيب پوست يا بافت‌هاي ديگر بدن در اثر گرماي بيش از حد، جريان الكتريكي، مواد شيميايي و يا اشعه راديواكتيو</a:t>
            </a:r>
            <a:endParaRPr lang="en-US" sz="2800" dirty="0" smtClean="0">
              <a:latin typeface="+mj-lt"/>
              <a:ea typeface="+mj-ea"/>
              <a:cs typeface="B Nazanin" pitchFamily="2" charset="-78"/>
            </a:endParaRPr>
          </a:p>
          <a:p>
            <a:pPr>
              <a:lnSpc>
                <a:spcPct val="200000"/>
              </a:lnSpc>
            </a:pP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a:t>
            </a:fld>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fa-IR" sz="2800" b="1" dirty="0">
                <a:solidFill>
                  <a:srgbClr val="FF0000"/>
                </a:solidFill>
                <a:cs typeface="B Nazanin" pitchFamily="2" charset="-78"/>
              </a:rPr>
              <a:t>در صورتي كه كودكي </a:t>
            </a:r>
            <a:r>
              <a:rPr lang="fa-IR" sz="2800" b="1" dirty="0" smtClean="0">
                <a:solidFill>
                  <a:srgbClr val="FF0000"/>
                </a:solidFill>
                <a:cs typeface="B Nazanin" pitchFamily="2" charset="-78"/>
              </a:rPr>
              <a:t>دچار سوختگي شد چه </a:t>
            </a:r>
            <a:r>
              <a:rPr lang="fa-IR" sz="2800" b="1" dirty="0">
                <a:solidFill>
                  <a:srgbClr val="FF0000"/>
                </a:solidFill>
                <a:cs typeface="B Nazanin" pitchFamily="2" charset="-78"/>
              </a:rPr>
              <a:t>بايد كرد؟ </a:t>
            </a:r>
            <a:r>
              <a:rPr lang="en-US" sz="2800" b="1" dirty="0">
                <a:solidFill>
                  <a:srgbClr val="FF0000"/>
                </a:solidFill>
                <a:cs typeface="B Nazanin" pitchFamily="2" charset="-78"/>
              </a:rPr>
              <a:t/>
            </a:r>
            <a:br>
              <a:rPr lang="en-US" sz="2800" b="1" dirty="0">
                <a:solidFill>
                  <a:srgbClr val="FF0000"/>
                </a:solidFill>
                <a:cs typeface="B Nazanin" pitchFamily="2" charset="-78"/>
              </a:rPr>
            </a:br>
            <a:endParaRPr lang="fa-IR" sz="2800" dirty="0">
              <a:solidFill>
                <a:srgbClr val="FF0000"/>
              </a:solidFill>
              <a:cs typeface="B Nazanin" pitchFamily="2" charset="-78"/>
            </a:endParaRPr>
          </a:p>
        </p:txBody>
      </p:sp>
      <p:sp>
        <p:nvSpPr>
          <p:cNvPr id="3" name="Content Placeholder 2"/>
          <p:cNvSpPr>
            <a:spLocks noGrp="1"/>
          </p:cNvSpPr>
          <p:nvPr>
            <p:ph idx="1"/>
          </p:nvPr>
        </p:nvSpPr>
        <p:spPr>
          <a:xfrm>
            <a:off x="457200" y="1628800"/>
            <a:ext cx="8229600" cy="4824536"/>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en-US" sz="2800" dirty="0">
                <a:cs typeface="B Nazanin" pitchFamily="2" charset="-78"/>
              </a:rPr>
              <a:t> </a:t>
            </a:r>
            <a:r>
              <a:rPr lang="fa-IR" sz="2800" dirty="0" smtClean="0">
                <a:cs typeface="B Nazanin" pitchFamily="2" charset="-78"/>
              </a:rPr>
              <a:t>كودك بايد قبل از انتقال به بيمارستان به وضعيت پايداري برسد</a:t>
            </a:r>
          </a:p>
          <a:p>
            <a:pPr>
              <a:lnSpc>
                <a:spcPct val="150000"/>
              </a:lnSpc>
            </a:pPr>
            <a:r>
              <a:rPr lang="fa-IR" sz="2800" dirty="0" smtClean="0">
                <a:cs typeface="B Nazanin" pitchFamily="2" charset="-78"/>
              </a:rPr>
              <a:t> </a:t>
            </a:r>
            <a:r>
              <a:rPr lang="fa-IR" sz="2800" b="1" dirty="0" smtClean="0">
                <a:cs typeface="B Nazanin" pitchFamily="2" charset="-78"/>
              </a:rPr>
              <a:t>هدف كلي </a:t>
            </a:r>
            <a:r>
              <a:rPr lang="fa-IR" sz="2800" b="1" dirty="0" err="1" smtClean="0">
                <a:cs typeface="B Nazanin" pitchFamily="2" charset="-78"/>
              </a:rPr>
              <a:t>كمك</a:t>
            </a:r>
            <a:r>
              <a:rPr lang="fa-IR" sz="2800" b="1" dirty="0" smtClean="0">
                <a:cs typeface="B Nazanin" pitchFamily="2" charset="-78"/>
              </a:rPr>
              <a:t>‌‌</a:t>
            </a:r>
            <a:r>
              <a:rPr lang="fa-IR" sz="2800" b="1" dirty="0" err="1" smtClean="0">
                <a:cs typeface="B Nazanin" pitchFamily="2" charset="-78"/>
              </a:rPr>
              <a:t>هاي</a:t>
            </a:r>
            <a:r>
              <a:rPr lang="fa-IR" sz="2800" b="1" dirty="0" smtClean="0">
                <a:cs typeface="B Nazanin" pitchFamily="2" charset="-78"/>
              </a:rPr>
              <a:t> اوليه سوختگی:</a:t>
            </a:r>
          </a:p>
          <a:p>
            <a:pPr lvl="1">
              <a:lnSpc>
                <a:spcPct val="150000"/>
              </a:lnSpc>
            </a:pPr>
            <a:r>
              <a:rPr lang="fa-IR" sz="2400" dirty="0" smtClean="0">
                <a:cs typeface="B Nazanin" pitchFamily="2" charset="-78"/>
              </a:rPr>
              <a:t> خنك سازي سوختگي</a:t>
            </a:r>
          </a:p>
          <a:p>
            <a:pPr lvl="1">
              <a:lnSpc>
                <a:spcPct val="150000"/>
              </a:lnSpc>
            </a:pPr>
            <a:r>
              <a:rPr lang="fa-IR" sz="2400" dirty="0" smtClean="0">
                <a:cs typeface="B Nazanin" pitchFamily="2" charset="-78"/>
              </a:rPr>
              <a:t> پيشگيري از پيشرفت سوختگي </a:t>
            </a:r>
          </a:p>
          <a:p>
            <a:pPr lvl="1">
              <a:lnSpc>
                <a:spcPct val="150000"/>
              </a:lnSpc>
            </a:pPr>
            <a:r>
              <a:rPr lang="fa-IR" sz="2400" dirty="0" smtClean="0">
                <a:cs typeface="B Nazanin" pitchFamily="2" charset="-78"/>
              </a:rPr>
              <a:t> پيشگيري از آلودگي </a:t>
            </a:r>
          </a:p>
          <a:p>
            <a:pPr>
              <a:lnSpc>
                <a:spcPct val="150000"/>
              </a:lnSpc>
            </a:pPr>
            <a:r>
              <a:rPr lang="fa-IR" dirty="0" smtClean="0">
                <a:cs typeface="B Nazanin" pitchFamily="2" charset="-78"/>
              </a:rPr>
              <a:t> </a:t>
            </a:r>
            <a:r>
              <a:rPr lang="fa-IR" sz="2800" dirty="0" smtClean="0">
                <a:cs typeface="B Nazanin" pitchFamily="2" charset="-78"/>
              </a:rPr>
              <a:t>آموزش گسترده براي ترويج استفاده فوري از </a:t>
            </a:r>
            <a:r>
              <a:rPr lang="fa-IR" sz="2800" b="1" dirty="0" smtClean="0">
                <a:cs typeface="B Nazanin" pitchFamily="2" charset="-78"/>
              </a:rPr>
              <a:t>آب خنك </a:t>
            </a:r>
            <a:r>
              <a:rPr lang="fa-IR" sz="2800" dirty="0" smtClean="0">
                <a:cs typeface="B Nazanin" pitchFamily="2" charset="-78"/>
              </a:rPr>
              <a:t>در سوختگي‌ها كمك اوليه مؤثري در درمان سوختگي است</a:t>
            </a:r>
            <a:endParaRPr lang="en-US" sz="2800" dirty="0" smtClean="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20</a:t>
            </a:fld>
            <a:endParaRPr lang="fa-I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504056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lvl="0"/>
            <a:r>
              <a:rPr lang="fa-IR" sz="2400" dirty="0" smtClean="0">
                <a:cs typeface="B Nazanin" pitchFamily="2" charset="-78"/>
              </a:rPr>
              <a:t>كودك از مجاورت منبع حرارتي به جاي امن منتقل شود</a:t>
            </a:r>
          </a:p>
          <a:p>
            <a:pPr lvl="0"/>
            <a:r>
              <a:rPr lang="fa-IR" sz="2400" dirty="0" smtClean="0">
                <a:solidFill>
                  <a:srgbClr val="FF0000"/>
                </a:solidFill>
                <a:cs typeface="B Nazanin" pitchFamily="2" charset="-78"/>
              </a:rPr>
              <a:t> به كودك آرامش داده شود</a:t>
            </a:r>
          </a:p>
          <a:p>
            <a:pPr lvl="0"/>
            <a:r>
              <a:rPr lang="fa-IR" sz="2400" dirty="0" smtClean="0">
                <a:cs typeface="B Nazanin" pitchFamily="2" charset="-78"/>
              </a:rPr>
              <a:t> ناحيه سوختگي در آب سرد فرو برده شود يا زير آب سرد گرفته شود تا دماي پوست كاهش يابد. اگر اين كار امكان پذير نيست محل سوختگي با يك پارچه كه در آب سرد خيس شده پوشانده شود. استفاده انحصاري از آب تميز و خنك توصيه مي‌شود.</a:t>
            </a:r>
          </a:p>
          <a:p>
            <a:pPr lvl="0"/>
            <a:r>
              <a:rPr lang="fa-IR" sz="2400" dirty="0" smtClean="0">
                <a:cs typeface="B Nazanin" pitchFamily="2" charset="-78"/>
              </a:rPr>
              <a:t> </a:t>
            </a:r>
            <a:r>
              <a:rPr lang="fa-IR" sz="2400" dirty="0" smtClean="0">
                <a:solidFill>
                  <a:srgbClr val="FF0000"/>
                </a:solidFill>
                <a:cs typeface="B Nazanin" pitchFamily="2" charset="-78"/>
              </a:rPr>
              <a:t>فرآيند سوختگي با جدا كردن لباس و شستن زخم‌ها متوقف شود اگر لباس به پوست ناحيه سوخته چسبيده است لباس از پوست جدا نشود بلكه لباس از دور تا دور محل چسبيده قيچي شود</a:t>
            </a:r>
          </a:p>
          <a:p>
            <a:pPr lvl="0"/>
            <a:r>
              <a:rPr lang="fa-IR" sz="2400" dirty="0" smtClean="0">
                <a:cs typeface="B Nazanin" pitchFamily="2" charset="-78"/>
              </a:rPr>
              <a:t>قبل از متورم شدن محل سوختگي اشيايي مثل گردنبند يا النگو از تن كودك خارج شود.  </a:t>
            </a:r>
          </a:p>
          <a:p>
            <a:pPr lvl="0"/>
            <a:r>
              <a:rPr lang="fa-IR" sz="2400" dirty="0" smtClean="0">
                <a:solidFill>
                  <a:srgbClr val="FF0000"/>
                </a:solidFill>
                <a:cs typeface="B Nazanin" pitchFamily="2" charset="-78"/>
              </a:rPr>
              <a:t>در آسيب‌هاي ناشي از اشتعال شعله‌ها با غلتاندن بيمار بر روي زمين و يا به كارگيري يك پتو يا با استفاده از آب يا ديگر مايعات خاموش شود </a:t>
            </a:r>
          </a:p>
          <a:p>
            <a:pPr lvl="0"/>
            <a:r>
              <a:rPr lang="fa-IR" sz="2400" dirty="0" smtClean="0">
                <a:cs typeface="B Nazanin" pitchFamily="2" charset="-78"/>
              </a:rPr>
              <a:t>در سوختگي‌هاي شيميايي، عامل شيميايي توسط شستشوي زياد زخم با آب رقيق شود. </a:t>
            </a:r>
          </a:p>
          <a:p>
            <a:pPr lvl="0"/>
            <a:r>
              <a:rPr lang="fa-IR" sz="2400" dirty="0" smtClean="0">
                <a:solidFill>
                  <a:srgbClr val="FF0000"/>
                </a:solidFill>
                <a:cs typeface="B Nazanin" pitchFamily="2" charset="-78"/>
              </a:rPr>
              <a:t>براي هر سوختگي مگر نوع خيلي خفيف آن بهتر است كودك با آمبولانس يا سريع‌ترين وسيله ممكن به بيمارستان رسانده شود</a:t>
            </a:r>
            <a:endParaRPr lang="en-US" sz="2400" dirty="0">
              <a:solidFill>
                <a:srgbClr val="FF0000"/>
              </a:solidFill>
              <a:cs typeface="B Nazanin" pitchFamily="2" charset="-78"/>
            </a:endParaRPr>
          </a:p>
        </p:txBody>
      </p:sp>
      <p:sp>
        <p:nvSpPr>
          <p:cNvPr id="4" name="Title 1"/>
          <p:cNvSpPr>
            <a:spLocks noGrp="1"/>
          </p:cNvSpPr>
          <p:nvPr>
            <p:ph type="title"/>
          </p:nvPr>
        </p:nvSpPr>
        <p:spPr>
          <a:xfrm>
            <a:off x="457200" y="274638"/>
            <a:ext cx="8229600" cy="1066130"/>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مواردي كه در كمك‌هاي اوليه براي سوختگي بايد انجام داد: </a:t>
            </a:r>
            <a:endParaRPr lang="fa-IR" sz="2800" dirty="0">
              <a:solidFill>
                <a:srgbClr val="FF0000"/>
              </a:solidFill>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F8E4BC58-C6E1-46A1-A28E-4ED601E90704}" type="slidenum">
              <a:rPr lang="fa-IR" smtClean="0"/>
              <a:pPr/>
              <a:t>21</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up)">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up)">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up)">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up)">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up)">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up)">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00808"/>
            <a:ext cx="8229600" cy="4320480"/>
          </a:xfrm>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dirty="0" smtClean="0">
                <a:cs typeface="B Nazanin" pitchFamily="2" charset="-78"/>
              </a:rPr>
              <a:t>قبل از اطمينان از </a:t>
            </a:r>
            <a:r>
              <a:rPr lang="fa-IR" sz="2800" dirty="0" err="1" smtClean="0">
                <a:cs typeface="B Nazanin" pitchFamily="2" charset="-78"/>
              </a:rPr>
              <a:t>ايمني</a:t>
            </a:r>
            <a:r>
              <a:rPr lang="fa-IR" sz="2800" dirty="0" smtClean="0">
                <a:cs typeface="B Nazanin" pitchFamily="2" charset="-78"/>
              </a:rPr>
              <a:t> خود</a:t>
            </a:r>
            <a:r>
              <a:rPr lang="fa-IR" sz="2800" dirty="0">
                <a:cs typeface="B Nazanin" pitchFamily="2" charset="-78"/>
              </a:rPr>
              <a:t>،</a:t>
            </a:r>
            <a:r>
              <a:rPr lang="fa-IR" sz="2800" dirty="0" smtClean="0">
                <a:cs typeface="B Nazanin" pitchFamily="2" charset="-78"/>
              </a:rPr>
              <a:t> اقدامی انجام ندهید.</a:t>
            </a:r>
          </a:p>
          <a:p>
            <a:pPr lvl="0"/>
            <a:r>
              <a:rPr lang="fa-IR" sz="2800" dirty="0" smtClean="0">
                <a:cs typeface="B Nazanin" pitchFamily="2" charset="-78"/>
              </a:rPr>
              <a:t> </a:t>
            </a:r>
            <a:r>
              <a:rPr lang="fa-IR" sz="2800" dirty="0" smtClean="0">
                <a:solidFill>
                  <a:srgbClr val="FF0000"/>
                </a:solidFill>
                <a:cs typeface="B Nazanin" pitchFamily="2" charset="-78"/>
              </a:rPr>
              <a:t>پماد، كره، روغن، سيب زميني، خمير دندان، اسپري بي حس كننده روي محل سوختگي ماليده نشود</a:t>
            </a:r>
          </a:p>
          <a:p>
            <a:pPr lvl="0"/>
            <a:r>
              <a:rPr lang="fa-IR" sz="2800" dirty="0" smtClean="0">
                <a:cs typeface="B Nazanin" pitchFamily="2" charset="-78"/>
              </a:rPr>
              <a:t> هرگز از يخ براي سرد كردن ناحيه سوخته استفاده نشود، اين كار سوختگي ناشي از سرما را نيز به ضايعه اضافه مي‌كند </a:t>
            </a:r>
          </a:p>
          <a:p>
            <a:pPr lvl="0"/>
            <a:r>
              <a:rPr lang="fa-IR" sz="2800" dirty="0" smtClean="0">
                <a:solidFill>
                  <a:srgbClr val="FF0000"/>
                </a:solidFill>
                <a:cs typeface="B Nazanin" pitchFamily="2" charset="-78"/>
              </a:rPr>
              <a:t>به تاول فشار آورده نشود و باز نشوند چون اين كار باعث گسترش عفونت در محل مي‌شود</a:t>
            </a:r>
          </a:p>
          <a:p>
            <a:pPr lvl="0"/>
            <a:r>
              <a:rPr lang="fa-IR" sz="2800" dirty="0" smtClean="0">
                <a:cs typeface="B Nazanin" pitchFamily="2" charset="-78"/>
              </a:rPr>
              <a:t>  از كاربرد داروهاي موضعي اجتناب شود مگر اين‌كه بيمار تحت مراقبت پزشكي باشد</a:t>
            </a:r>
            <a:r>
              <a:rPr lang="fa-IR" sz="2800" b="1" dirty="0" smtClean="0">
                <a:cs typeface="B Nazanin" pitchFamily="2" charset="-78"/>
              </a:rPr>
              <a:t> </a:t>
            </a:r>
            <a:endParaRPr lang="en-US" sz="2800" dirty="0">
              <a:cs typeface="B Nazanin" pitchFamily="2" charset="-78"/>
            </a:endParaRPr>
          </a:p>
        </p:txBody>
      </p:sp>
      <p:sp>
        <p:nvSpPr>
          <p:cNvPr id="4" name="Title 1"/>
          <p:cNvSpPr>
            <a:spLocks noGrp="1"/>
          </p:cNvSpPr>
          <p:nvPr>
            <p:ph type="title"/>
          </p:nvPr>
        </p:nvSpPr>
        <p:spPr>
          <a:xfrm>
            <a:off x="395536" y="404664"/>
            <a:ext cx="8301608" cy="994122"/>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مواردي كه در كمك‌هاي اوليه براي سوختگي نبايد انجام داد:</a:t>
            </a:r>
            <a:endParaRPr lang="fa-IR" sz="2800" dirty="0">
              <a:solidFill>
                <a:srgbClr val="FF0000"/>
              </a:solidFill>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F8E4BC58-C6E1-46A1-A28E-4ED601E90704}" type="slidenum">
              <a:rPr lang="fa-IR" smtClean="0"/>
              <a:pPr/>
              <a:t>22</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Scale>
                                      <p:cBhvr>
                                        <p:cTn id="7" dur="1000" decel="50000" fill="hold">
                                          <p:stCondLst>
                                            <p:cond delay="0"/>
                                          </p:stCondLst>
                                        </p:cTn>
                                        <p:tgtEl>
                                          <p:spTgt spid="3">
                                            <p:bg/>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bg/>
                                          </p:spTgt>
                                        </p:tgtEl>
                                        <p:attrNameLst>
                                          <p:attrName>ppt_x</p:attrName>
                                          <p:attrName>ppt_y</p:attrName>
                                        </p:attrNameLst>
                                      </p:cBhvr>
                                    </p:animMotion>
                                    <p:animEffect transition="in" filter="fade">
                                      <p:cBhvr>
                                        <p:cTn id="9" dur="1000"/>
                                        <p:tgtEl>
                                          <p:spTgt spid="3">
                                            <p:bg/>
                                          </p:spTgt>
                                        </p:tgtEl>
                                      </p:cBhvr>
                                    </p:animEffect>
                                  </p:childTnLst>
                                </p:cTn>
                              </p:par>
                            </p:childTnLst>
                          </p:cTn>
                        </p:par>
                        <p:par>
                          <p:cTn id="10" fill="hold">
                            <p:stCondLst>
                              <p:cond delay="1000"/>
                            </p:stCondLst>
                            <p:childTnLst>
                              <p:par>
                                <p:cTn id="11" presetID="52" presetClass="entr" presetSubtype="0"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Scale>
                                      <p:cBhvr>
                                        <p:cTn id="13" dur="5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500" decel="50000" fill="hold">
                                          <p:stCondLst>
                                            <p:cond delay="0"/>
                                          </p:stCondLst>
                                        </p:cTn>
                                        <p:tgtEl>
                                          <p:spTgt spid="3">
                                            <p:txEl>
                                              <p:pRg st="0" end="0"/>
                                            </p:txEl>
                                          </p:spTgt>
                                        </p:tgtEl>
                                        <p:attrNameLst>
                                          <p:attrName>ppt_x</p:attrName>
                                          <p:attrName>ppt_y</p:attrName>
                                        </p:attrNameLst>
                                      </p:cBhvr>
                                    </p:animMotion>
                                    <p:animEffect transition="in" filter="fade">
                                      <p:cBhvr>
                                        <p:cTn id="15" dur="500"/>
                                        <p:tgtEl>
                                          <p:spTgt spid="3">
                                            <p:txEl>
                                              <p:pRg st="0" end="0"/>
                                            </p:txEl>
                                          </p:spTgt>
                                        </p:tgtEl>
                                      </p:cBhvr>
                                    </p:animEffect>
                                  </p:childTnLst>
                                </p:cTn>
                              </p:par>
                            </p:childTnLst>
                          </p:cTn>
                        </p:par>
                        <p:par>
                          <p:cTn id="16" fill="hold">
                            <p:stCondLst>
                              <p:cond delay="2000"/>
                            </p:stCondLst>
                            <p:childTnLst>
                              <p:par>
                                <p:cTn id="17" presetID="52" presetClass="entr" presetSubtype="0" fill="hold" grpId="0" nodeType="afterEffect">
                                  <p:stCondLst>
                                    <p:cond delay="100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3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3000" decel="50000" fill="hold">
                                          <p:stCondLst>
                                            <p:cond delay="0"/>
                                          </p:stCondLst>
                                        </p:cTn>
                                        <p:tgtEl>
                                          <p:spTgt spid="3">
                                            <p:txEl>
                                              <p:pRg st="1" end="1"/>
                                            </p:txEl>
                                          </p:spTgt>
                                        </p:tgtEl>
                                        <p:attrNameLst>
                                          <p:attrName>ppt_x</p:attrName>
                                          <p:attrName>ppt_y</p:attrName>
                                        </p:attrNameLst>
                                      </p:cBhvr>
                                    </p:animMotion>
                                    <p:animEffect transition="in" filter="fade">
                                      <p:cBhvr>
                                        <p:cTn id="21" dur="3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Scale>
                                      <p:cBhvr>
                                        <p:cTn id="2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3">
                                            <p:txEl>
                                              <p:pRg st="2" end="2"/>
                                            </p:txEl>
                                          </p:spTgt>
                                        </p:tgtEl>
                                        <p:attrNameLst>
                                          <p:attrName>ppt_x</p:attrName>
                                          <p:attrName>ppt_y</p:attrName>
                                        </p:attrNameLst>
                                      </p:cBhvr>
                                    </p:animMotion>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Scale>
                                      <p:cBhvr>
                                        <p:cTn id="3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3">
                                            <p:txEl>
                                              <p:pRg st="3" end="3"/>
                                            </p:txEl>
                                          </p:spTgt>
                                        </p:tgtEl>
                                        <p:attrNameLst>
                                          <p:attrName>ppt_x</p:attrName>
                                          <p:attrName>ppt_y</p:attrName>
                                        </p:attrNameLst>
                                      </p:cBhvr>
                                    </p:animMotion>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Scale>
                                      <p:cBhvr>
                                        <p:cTn id="40"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3">
                                            <p:txEl>
                                              <p:pRg st="4" end="4"/>
                                            </p:txEl>
                                          </p:spTgt>
                                        </p:tgtEl>
                                        <p:attrNameLst>
                                          <p:attrName>ppt_x</p:attrName>
                                          <p:attrName>ppt_y</p:attrName>
                                        </p:attrNameLst>
                                      </p:cBhvr>
                                    </p:animMotion>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91264" cy="850106"/>
          </a:xfrm>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err="1" smtClean="0">
                <a:solidFill>
                  <a:srgbClr val="FF0000"/>
                </a:solidFill>
                <a:cs typeface="B Nazanin" pitchFamily="2" charset="-78"/>
              </a:rPr>
              <a:t>سوختگي‌هاي</a:t>
            </a:r>
            <a:r>
              <a:rPr lang="fa-IR" sz="2800" b="1" dirty="0" smtClean="0">
                <a:solidFill>
                  <a:srgbClr val="FF0000"/>
                </a:solidFill>
                <a:cs typeface="B Nazanin" pitchFamily="2" charset="-78"/>
              </a:rPr>
              <a:t> </a:t>
            </a:r>
            <a:r>
              <a:rPr lang="fa-IR" sz="2800" b="1" dirty="0" err="1" smtClean="0">
                <a:solidFill>
                  <a:srgbClr val="FF0000"/>
                </a:solidFill>
                <a:cs typeface="B Nazanin" pitchFamily="2" charset="-78"/>
              </a:rPr>
              <a:t>الكتريكي</a:t>
            </a:r>
            <a:r>
              <a:rPr lang="fa-IR" sz="2800" dirty="0" smtClean="0">
                <a:solidFill>
                  <a:srgbClr val="FF0000"/>
                </a:solidFill>
                <a:cs typeface="B Nazanin" pitchFamily="2" charset="-78"/>
              </a:rPr>
              <a:t> </a:t>
            </a:r>
            <a:endParaRPr lang="fa-IR" sz="2800" dirty="0">
              <a:solidFill>
                <a:srgbClr val="FF0000"/>
              </a:solidFill>
              <a:cs typeface="B Nazanin" pitchFamily="2" charset="-78"/>
            </a:endParaRPr>
          </a:p>
        </p:txBody>
      </p:sp>
      <p:sp>
        <p:nvSpPr>
          <p:cNvPr id="3" name="Content Placeholder 2"/>
          <p:cNvSpPr>
            <a:spLocks noGrp="1"/>
          </p:cNvSpPr>
          <p:nvPr>
            <p:ph idx="1"/>
          </p:nvPr>
        </p:nvSpPr>
        <p:spPr>
          <a:xfrm>
            <a:off x="395536" y="1152128"/>
            <a:ext cx="8301608" cy="5589240"/>
          </a:xfrm>
        </p:spPr>
        <p:style>
          <a:lnRef idx="2">
            <a:schemeClr val="accent2"/>
          </a:lnRef>
          <a:fillRef idx="1">
            <a:schemeClr val="lt1"/>
          </a:fillRef>
          <a:effectRef idx="0">
            <a:schemeClr val="accent2"/>
          </a:effectRef>
          <a:fontRef idx="minor">
            <a:schemeClr val="dk1"/>
          </a:fontRef>
        </p:style>
        <p:txBody>
          <a:bodyPr>
            <a:noAutofit/>
          </a:bodyPr>
          <a:lstStyle/>
          <a:p>
            <a:pPr lvl="0"/>
            <a:endParaRPr lang="fa-IR" sz="2400" b="1" dirty="0" smtClean="0">
              <a:solidFill>
                <a:srgbClr val="FF0000"/>
              </a:solidFill>
              <a:cs typeface="B Nazanin" pitchFamily="2" charset="-78"/>
            </a:endParaRPr>
          </a:p>
          <a:p>
            <a:pPr lvl="0"/>
            <a:r>
              <a:rPr lang="fa-IR" sz="2400" b="1" dirty="0" smtClean="0">
                <a:solidFill>
                  <a:srgbClr val="FF0000"/>
                </a:solidFill>
                <a:cs typeface="B Nazanin" pitchFamily="2" charset="-78"/>
              </a:rPr>
              <a:t>در </a:t>
            </a:r>
            <a:r>
              <a:rPr lang="fa-IR" sz="2400" b="1" dirty="0" err="1" smtClean="0">
                <a:solidFill>
                  <a:srgbClr val="FF0000"/>
                </a:solidFill>
                <a:cs typeface="B Nazanin" pitchFamily="2" charset="-78"/>
              </a:rPr>
              <a:t>سوختگي‌هاي</a:t>
            </a:r>
            <a:r>
              <a:rPr lang="fa-IR" sz="2400" b="1" dirty="0" smtClean="0">
                <a:solidFill>
                  <a:srgbClr val="FF0000"/>
                </a:solidFill>
                <a:cs typeface="B Nazanin" pitchFamily="2" charset="-78"/>
              </a:rPr>
              <a:t> </a:t>
            </a:r>
            <a:r>
              <a:rPr lang="fa-IR" sz="2400" b="1" dirty="0" err="1">
                <a:solidFill>
                  <a:srgbClr val="FF0000"/>
                </a:solidFill>
                <a:cs typeface="B Nazanin" pitchFamily="2" charset="-78"/>
              </a:rPr>
              <a:t>الكتريكي</a:t>
            </a:r>
            <a:r>
              <a:rPr lang="fa-IR" sz="2400" b="1" dirty="0">
                <a:solidFill>
                  <a:srgbClr val="FF0000"/>
                </a:solidFill>
                <a:cs typeface="B Nazanin" pitchFamily="2" charset="-78"/>
              </a:rPr>
              <a:t> </a:t>
            </a:r>
            <a:r>
              <a:rPr lang="fa-IR" sz="2400" b="1" dirty="0" err="1">
                <a:solidFill>
                  <a:srgbClr val="FF0000"/>
                </a:solidFill>
                <a:cs typeface="B Nazanin" pitchFamily="2" charset="-78"/>
              </a:rPr>
              <a:t>ممكن</a:t>
            </a:r>
            <a:r>
              <a:rPr lang="fa-IR" sz="2400" b="1" dirty="0">
                <a:solidFill>
                  <a:srgbClr val="FF0000"/>
                </a:solidFill>
                <a:cs typeface="B Nazanin" pitchFamily="2" charset="-78"/>
              </a:rPr>
              <a:t> است </a:t>
            </a:r>
            <a:r>
              <a:rPr lang="fa-IR" sz="2400" b="1" dirty="0" err="1">
                <a:solidFill>
                  <a:srgbClr val="FF0000"/>
                </a:solidFill>
                <a:cs typeface="B Nazanin" pitchFamily="2" charset="-78"/>
              </a:rPr>
              <a:t>علائمي</a:t>
            </a:r>
            <a:r>
              <a:rPr lang="fa-IR" sz="2400" b="1" dirty="0">
                <a:solidFill>
                  <a:srgbClr val="FF0000"/>
                </a:solidFill>
                <a:cs typeface="B Nazanin" pitchFamily="2" charset="-78"/>
              </a:rPr>
              <a:t> </a:t>
            </a:r>
            <a:r>
              <a:rPr lang="fa-IR" sz="2400" b="1" dirty="0" err="1">
                <a:solidFill>
                  <a:srgbClr val="FF0000"/>
                </a:solidFill>
                <a:cs typeface="B Nazanin" pitchFamily="2" charset="-78"/>
              </a:rPr>
              <a:t>نظير</a:t>
            </a:r>
            <a:r>
              <a:rPr lang="fa-IR" sz="2400" dirty="0">
                <a:solidFill>
                  <a:srgbClr val="FF0000"/>
                </a:solidFill>
                <a:cs typeface="B Nazanin" pitchFamily="2" charset="-78"/>
              </a:rPr>
              <a:t> </a:t>
            </a:r>
            <a:r>
              <a:rPr lang="fa-IR" sz="2400" dirty="0" smtClean="0">
                <a:solidFill>
                  <a:srgbClr val="FF0000"/>
                </a:solidFill>
                <a:cs typeface="B Nazanin" pitchFamily="2" charset="-78"/>
              </a:rPr>
              <a:t>موارد </a:t>
            </a:r>
            <a:r>
              <a:rPr lang="fa-IR" sz="2400" b="1" dirty="0">
                <a:solidFill>
                  <a:srgbClr val="FF0000"/>
                </a:solidFill>
                <a:cs typeface="B Nazanin" pitchFamily="2" charset="-78"/>
              </a:rPr>
              <a:t>ذیل دیده شود:</a:t>
            </a:r>
            <a:endParaRPr lang="en-US" sz="2400" b="1" dirty="0">
              <a:solidFill>
                <a:srgbClr val="FF0000"/>
              </a:solidFill>
              <a:cs typeface="B Nazanin" pitchFamily="2" charset="-78"/>
            </a:endParaRPr>
          </a:p>
          <a:p>
            <a:pPr lvl="1"/>
            <a:r>
              <a:rPr lang="fa-IR" dirty="0" err="1" smtClean="0">
                <a:solidFill>
                  <a:schemeClr val="tx1"/>
                </a:solidFill>
                <a:cs typeface="B Nazanin" pitchFamily="2" charset="-78"/>
              </a:rPr>
              <a:t>بيهوشي</a:t>
            </a:r>
            <a:r>
              <a:rPr lang="fa-IR" dirty="0">
                <a:solidFill>
                  <a:schemeClr val="tx1"/>
                </a:solidFill>
                <a:cs typeface="B Nazanin" pitchFamily="2" charset="-78"/>
              </a:rPr>
              <a:t>، </a:t>
            </a:r>
            <a:endParaRPr lang="en-US" dirty="0">
              <a:solidFill>
                <a:schemeClr val="tx1"/>
              </a:solidFill>
              <a:cs typeface="B Nazanin" pitchFamily="2" charset="-78"/>
            </a:endParaRPr>
          </a:p>
          <a:p>
            <a:pPr lvl="1"/>
            <a:r>
              <a:rPr lang="fa-IR" dirty="0" err="1" smtClean="0">
                <a:solidFill>
                  <a:schemeClr val="tx1"/>
                </a:solidFill>
                <a:cs typeface="B Nazanin" pitchFamily="2" charset="-78"/>
              </a:rPr>
              <a:t>سوختگي</a:t>
            </a:r>
            <a:r>
              <a:rPr lang="fa-IR" dirty="0" smtClean="0">
                <a:solidFill>
                  <a:schemeClr val="tx1"/>
                </a:solidFill>
                <a:cs typeface="B Nazanin" pitchFamily="2" charset="-78"/>
              </a:rPr>
              <a:t> نقاط ورود و خروج </a:t>
            </a:r>
            <a:r>
              <a:rPr lang="fa-IR" dirty="0" err="1" smtClean="0">
                <a:solidFill>
                  <a:schemeClr val="tx1"/>
                </a:solidFill>
                <a:cs typeface="B Nazanin" pitchFamily="2" charset="-78"/>
              </a:rPr>
              <a:t>جريان</a:t>
            </a:r>
            <a:r>
              <a:rPr lang="fa-IR" dirty="0" smtClean="0">
                <a:solidFill>
                  <a:schemeClr val="tx1"/>
                </a:solidFill>
                <a:cs typeface="B Nazanin" pitchFamily="2" charset="-78"/>
              </a:rPr>
              <a:t> </a:t>
            </a:r>
            <a:r>
              <a:rPr lang="fa-IR" dirty="0" err="1" smtClean="0">
                <a:solidFill>
                  <a:schemeClr val="tx1"/>
                </a:solidFill>
                <a:cs typeface="B Nazanin" pitchFamily="2" charset="-78"/>
              </a:rPr>
              <a:t>الكتريسيته</a:t>
            </a:r>
            <a:endParaRPr lang="en-US" dirty="0" smtClean="0">
              <a:solidFill>
                <a:schemeClr val="tx1"/>
              </a:solidFill>
              <a:cs typeface="B Nazanin" pitchFamily="2" charset="-78"/>
            </a:endParaRPr>
          </a:p>
          <a:p>
            <a:pPr lvl="1"/>
            <a:r>
              <a:rPr lang="fa-IR" dirty="0" smtClean="0">
                <a:solidFill>
                  <a:schemeClr val="tx1"/>
                </a:solidFill>
                <a:cs typeface="B Nazanin" pitchFamily="2" charset="-78"/>
              </a:rPr>
              <a:t> و يا نشانه‌هاي </a:t>
            </a:r>
            <a:r>
              <a:rPr lang="fa-IR" dirty="0" err="1" smtClean="0">
                <a:solidFill>
                  <a:schemeClr val="tx1"/>
                </a:solidFill>
                <a:cs typeface="B Nazanin" pitchFamily="2" charset="-78"/>
              </a:rPr>
              <a:t>شوك</a:t>
            </a:r>
            <a:r>
              <a:rPr lang="fa-IR" dirty="0" smtClean="0">
                <a:solidFill>
                  <a:schemeClr val="tx1"/>
                </a:solidFill>
                <a:cs typeface="B Nazanin" pitchFamily="2" charset="-78"/>
              </a:rPr>
              <a:t> </a:t>
            </a:r>
          </a:p>
          <a:p>
            <a:pPr marL="457200" lvl="1" indent="0">
              <a:buNone/>
            </a:pPr>
            <a:endParaRPr lang="fa-IR" dirty="0" smtClean="0">
              <a:solidFill>
                <a:schemeClr val="tx1"/>
              </a:solidFill>
              <a:cs typeface="B Nazanin" pitchFamily="2" charset="-78"/>
            </a:endParaRPr>
          </a:p>
          <a:p>
            <a:r>
              <a:rPr lang="fa-IR" sz="2400" b="1" dirty="0">
                <a:solidFill>
                  <a:srgbClr val="FF0000"/>
                </a:solidFill>
                <a:cs typeface="B Nazanin" pitchFamily="2" charset="-78"/>
              </a:rPr>
              <a:t>هدف از درمان </a:t>
            </a:r>
            <a:r>
              <a:rPr lang="fa-IR" sz="2400" b="1" dirty="0" err="1">
                <a:solidFill>
                  <a:srgbClr val="FF0000"/>
                </a:solidFill>
                <a:cs typeface="B Nazanin" pitchFamily="2" charset="-78"/>
              </a:rPr>
              <a:t>اين</a:t>
            </a:r>
            <a:r>
              <a:rPr lang="fa-IR" sz="2400" b="1" dirty="0">
                <a:solidFill>
                  <a:srgbClr val="FF0000"/>
                </a:solidFill>
                <a:cs typeface="B Nazanin" pitchFamily="2" charset="-78"/>
              </a:rPr>
              <a:t> نوع </a:t>
            </a:r>
            <a:r>
              <a:rPr lang="fa-IR" sz="2400" b="1" dirty="0" err="1">
                <a:solidFill>
                  <a:srgbClr val="FF0000"/>
                </a:solidFill>
                <a:cs typeface="B Nazanin" pitchFamily="2" charset="-78"/>
              </a:rPr>
              <a:t>سوختگي</a:t>
            </a:r>
            <a:r>
              <a:rPr lang="fa-IR" sz="2400" b="1" dirty="0">
                <a:solidFill>
                  <a:srgbClr val="FF0000"/>
                </a:solidFill>
                <a:cs typeface="B Nazanin" pitchFamily="2" charset="-78"/>
              </a:rPr>
              <a:t>:</a:t>
            </a:r>
          </a:p>
          <a:p>
            <a:pPr lvl="1"/>
            <a:r>
              <a:rPr lang="fa-IR" dirty="0">
                <a:solidFill>
                  <a:schemeClr val="tx1"/>
                </a:solidFill>
                <a:cs typeface="B Nazanin" pitchFamily="2" charset="-78"/>
              </a:rPr>
              <a:t> درمان </a:t>
            </a:r>
            <a:r>
              <a:rPr lang="fa-IR" dirty="0" err="1">
                <a:solidFill>
                  <a:schemeClr val="tx1"/>
                </a:solidFill>
                <a:cs typeface="B Nazanin" pitchFamily="2" charset="-78"/>
              </a:rPr>
              <a:t>شوك</a:t>
            </a:r>
            <a:r>
              <a:rPr lang="fa-IR" dirty="0">
                <a:solidFill>
                  <a:schemeClr val="tx1"/>
                </a:solidFill>
                <a:cs typeface="B Nazanin" pitchFamily="2" charset="-78"/>
              </a:rPr>
              <a:t> </a:t>
            </a:r>
            <a:endParaRPr lang="fa-IR" dirty="0" smtClean="0">
              <a:solidFill>
                <a:schemeClr val="tx1"/>
              </a:solidFill>
              <a:cs typeface="B Nazanin" pitchFamily="2" charset="-78"/>
            </a:endParaRPr>
          </a:p>
          <a:p>
            <a:pPr lvl="1"/>
            <a:r>
              <a:rPr lang="fa-IR" dirty="0" smtClean="0">
                <a:solidFill>
                  <a:schemeClr val="tx1"/>
                </a:solidFill>
                <a:cs typeface="B Nazanin" pitchFamily="2" charset="-78"/>
              </a:rPr>
              <a:t>و </a:t>
            </a:r>
            <a:r>
              <a:rPr lang="fa-IR" dirty="0" err="1">
                <a:solidFill>
                  <a:schemeClr val="tx1"/>
                </a:solidFill>
                <a:cs typeface="B Nazanin" pitchFamily="2" charset="-78"/>
              </a:rPr>
              <a:t>نواحي</a:t>
            </a:r>
            <a:r>
              <a:rPr lang="fa-IR" dirty="0">
                <a:solidFill>
                  <a:schemeClr val="tx1"/>
                </a:solidFill>
                <a:cs typeface="B Nazanin" pitchFamily="2" charset="-78"/>
              </a:rPr>
              <a:t> سوخته </a:t>
            </a:r>
          </a:p>
          <a:p>
            <a:pPr lvl="1">
              <a:lnSpc>
                <a:spcPct val="150000"/>
              </a:lnSpc>
            </a:pPr>
            <a:endParaRPr lang="fa-IR" dirty="0" smtClean="0">
              <a:solidFill>
                <a:schemeClr val="tx1"/>
              </a:solidFill>
              <a:cs typeface="B Nazanin" pitchFamily="2" charset="-78"/>
            </a:endParaRPr>
          </a:p>
          <a:p>
            <a:endParaRPr lang="fa-IR" sz="24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23</a:t>
            </a:fld>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800" decel="100000"/>
                                        <p:tgtEl>
                                          <p:spTgt spid="3">
                                            <p:bg/>
                                          </p:spTgt>
                                        </p:tgtEl>
                                      </p:cBhvr>
                                    </p:animEffect>
                                    <p:anim calcmode="lin" valueType="num">
                                      <p:cBhvr>
                                        <p:cTn id="8" dur="800" decel="100000" fill="hold"/>
                                        <p:tgtEl>
                                          <p:spTgt spid="3">
                                            <p:bg/>
                                          </p:spTgt>
                                        </p:tgtEl>
                                        <p:attrNameLst>
                                          <p:attrName>style.rotation</p:attrName>
                                        </p:attrNameLst>
                                      </p:cBhvr>
                                      <p:tavLst>
                                        <p:tav tm="0">
                                          <p:val>
                                            <p:fltVal val="-90"/>
                                          </p:val>
                                        </p:tav>
                                        <p:tav tm="100000">
                                          <p:val>
                                            <p:fltVal val="0"/>
                                          </p:val>
                                        </p:tav>
                                      </p:tavLst>
                                    </p:anim>
                                    <p:anim calcmode="lin" valueType="num">
                                      <p:cBhvr>
                                        <p:cTn id="9" dur="800" decel="100000" fill="hold"/>
                                        <p:tgtEl>
                                          <p:spTgt spid="3">
                                            <p:bg/>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bg/>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bg/>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bg/>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800" decel="100000"/>
                                        <p:tgtEl>
                                          <p:spTgt spid="3">
                                            <p:txEl>
                                              <p:pRg st="1" end="1"/>
                                            </p:txEl>
                                          </p:spTgt>
                                        </p:tgtEl>
                                      </p:cBhvr>
                                    </p:animEffect>
                                    <p:anim calcmode="lin" valueType="num">
                                      <p:cBhvr>
                                        <p:cTn id="17"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800" decel="100000"/>
                                        <p:tgtEl>
                                          <p:spTgt spid="3">
                                            <p:txEl>
                                              <p:pRg st="2" end="2"/>
                                            </p:txEl>
                                          </p:spTgt>
                                        </p:tgtEl>
                                      </p:cBhvr>
                                    </p:animEffect>
                                    <p:anim calcmode="lin" valueType="num">
                                      <p:cBhvr>
                                        <p:cTn id="26"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800" decel="100000"/>
                                        <p:tgtEl>
                                          <p:spTgt spid="3">
                                            <p:txEl>
                                              <p:pRg st="3" end="3"/>
                                            </p:txEl>
                                          </p:spTgt>
                                        </p:tgtEl>
                                      </p:cBhvr>
                                    </p:animEffect>
                                    <p:anim calcmode="lin" valueType="num">
                                      <p:cBhvr>
                                        <p:cTn id="3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800" decel="100000"/>
                                        <p:tgtEl>
                                          <p:spTgt spid="3">
                                            <p:txEl>
                                              <p:pRg st="4" end="4"/>
                                            </p:txEl>
                                          </p:spTgt>
                                        </p:tgtEl>
                                      </p:cBhvr>
                                    </p:animEffect>
                                    <p:anim calcmode="lin" valueType="num">
                                      <p:cBhvr>
                                        <p:cTn id="44"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0"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800" decel="100000"/>
                                        <p:tgtEl>
                                          <p:spTgt spid="3">
                                            <p:txEl>
                                              <p:pRg st="6" end="6"/>
                                            </p:txEl>
                                          </p:spTgt>
                                        </p:tgtEl>
                                      </p:cBhvr>
                                    </p:animEffect>
                                    <p:anim calcmode="lin" valueType="num">
                                      <p:cBhvr>
                                        <p:cTn id="54"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55"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56"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57"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58"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par>
                          <p:cTn id="59" fill="hold">
                            <p:stCondLst>
                              <p:cond delay="1000"/>
                            </p:stCondLst>
                            <p:childTnLst>
                              <p:par>
                                <p:cTn id="60" presetID="30" presetClass="entr" presetSubtype="0" fill="hold" grpId="0" nodeType="after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800" decel="100000"/>
                                        <p:tgtEl>
                                          <p:spTgt spid="3">
                                            <p:txEl>
                                              <p:pRg st="7" end="7"/>
                                            </p:txEl>
                                          </p:spTgt>
                                        </p:tgtEl>
                                      </p:cBhvr>
                                    </p:animEffect>
                                    <p:anim calcmode="lin" valueType="num">
                                      <p:cBhvr>
                                        <p:cTn id="63"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64"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65"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par>
                          <p:cTn id="68" fill="hold">
                            <p:stCondLst>
                              <p:cond delay="2000"/>
                            </p:stCondLst>
                            <p:childTnLst>
                              <p:par>
                                <p:cTn id="69" presetID="30" presetClass="entr" presetSubtype="0" fill="hold" grpId="0" nodeType="after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fade">
                                      <p:cBhvr>
                                        <p:cTn id="71" dur="800" decel="100000"/>
                                        <p:tgtEl>
                                          <p:spTgt spid="3">
                                            <p:txEl>
                                              <p:pRg st="8" end="8"/>
                                            </p:txEl>
                                          </p:spTgt>
                                        </p:tgtEl>
                                      </p:cBhvr>
                                    </p:animEffect>
                                    <p:anim calcmode="lin" valueType="num">
                                      <p:cBhvr>
                                        <p:cTn id="72"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73"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74"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91264" cy="850106"/>
          </a:xfrm>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b="1" dirty="0">
                <a:solidFill>
                  <a:srgbClr val="FF5050"/>
                </a:solidFill>
                <a:cs typeface="B Nazanin" pitchFamily="2" charset="-78"/>
              </a:rPr>
              <a:t>و تا رساندن </a:t>
            </a:r>
            <a:r>
              <a:rPr lang="fa-IR" sz="2800" b="1" dirty="0" err="1">
                <a:solidFill>
                  <a:srgbClr val="FF5050"/>
                </a:solidFill>
                <a:cs typeface="B Nazanin" pitchFamily="2" charset="-78"/>
              </a:rPr>
              <a:t>كودك</a:t>
            </a:r>
            <a:r>
              <a:rPr lang="fa-IR" sz="2800" b="1" dirty="0">
                <a:solidFill>
                  <a:srgbClr val="FF5050"/>
                </a:solidFill>
                <a:cs typeface="B Nazanin" pitchFamily="2" charset="-78"/>
              </a:rPr>
              <a:t> </a:t>
            </a:r>
            <a:r>
              <a:rPr lang="fa-IR" sz="2800" b="1" dirty="0" smtClean="0">
                <a:solidFill>
                  <a:srgbClr val="FF5050"/>
                </a:solidFill>
                <a:cs typeface="B Nazanin" pitchFamily="2" charset="-78"/>
              </a:rPr>
              <a:t>به </a:t>
            </a:r>
            <a:r>
              <a:rPr lang="fa-IR" sz="2800" b="1" dirty="0" err="1">
                <a:solidFill>
                  <a:srgbClr val="FF5050"/>
                </a:solidFill>
                <a:cs typeface="B Nazanin" pitchFamily="2" charset="-78"/>
              </a:rPr>
              <a:t>بيمارستان</a:t>
            </a:r>
            <a:r>
              <a:rPr lang="fa-IR" sz="2800" b="1" dirty="0">
                <a:solidFill>
                  <a:srgbClr val="FF5050"/>
                </a:solidFill>
                <a:cs typeface="B Nazanin" pitchFamily="2" charset="-78"/>
              </a:rPr>
              <a:t> موارد </a:t>
            </a:r>
            <a:r>
              <a:rPr lang="fa-IR" sz="2800" b="1" dirty="0" err="1">
                <a:solidFill>
                  <a:srgbClr val="FF5050"/>
                </a:solidFill>
                <a:cs typeface="B Nazanin" pitchFamily="2" charset="-78"/>
              </a:rPr>
              <a:t>زير</a:t>
            </a:r>
            <a:r>
              <a:rPr lang="fa-IR" sz="2800" b="1" dirty="0">
                <a:solidFill>
                  <a:srgbClr val="FF5050"/>
                </a:solidFill>
                <a:cs typeface="B Nazanin" pitchFamily="2" charset="-78"/>
              </a:rPr>
              <a:t> انجام شود: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395536" y="1152128"/>
            <a:ext cx="8301608" cy="5589240"/>
          </a:xfrm>
        </p:spPr>
        <p:style>
          <a:lnRef idx="2">
            <a:schemeClr val="accent2"/>
          </a:lnRef>
          <a:fillRef idx="1">
            <a:schemeClr val="lt1"/>
          </a:fillRef>
          <a:effectRef idx="0">
            <a:schemeClr val="accent2"/>
          </a:effectRef>
          <a:fontRef idx="minor">
            <a:schemeClr val="dk1"/>
          </a:fontRef>
        </p:style>
        <p:txBody>
          <a:bodyPr>
            <a:noAutofit/>
          </a:bodyPr>
          <a:lstStyle/>
          <a:p>
            <a:pPr lvl="1"/>
            <a:r>
              <a:rPr lang="fa-IR" dirty="0" smtClean="0">
                <a:solidFill>
                  <a:srgbClr val="0070C0"/>
                </a:solidFill>
                <a:cs typeface="B Nazanin" pitchFamily="2" charset="-78"/>
              </a:rPr>
              <a:t>از قطع اتصال منبع الکتریسیته با بدن مصدوم اطمینان حاصل شود </a:t>
            </a:r>
            <a:endParaRPr lang="en-US" dirty="0" smtClean="0">
              <a:solidFill>
                <a:srgbClr val="0070C0"/>
              </a:solidFill>
              <a:cs typeface="B Nazanin" pitchFamily="2" charset="-78"/>
            </a:endParaRPr>
          </a:p>
          <a:p>
            <a:pPr lvl="1"/>
            <a:r>
              <a:rPr lang="fa-IR" dirty="0" smtClean="0">
                <a:cs typeface="B Nazanin" pitchFamily="2" charset="-78"/>
              </a:rPr>
              <a:t>اگر مصدوم بیهوش است راه های هوایی باز شود، نبض و تنفس بررسی شود و عملیات احیا در صورت لزوم انجام شود</a:t>
            </a:r>
            <a:endParaRPr lang="en-US" dirty="0" smtClean="0">
              <a:cs typeface="B Nazanin" pitchFamily="2" charset="-78"/>
            </a:endParaRPr>
          </a:p>
          <a:p>
            <a:pPr lvl="1"/>
            <a:r>
              <a:rPr lang="fa-IR" dirty="0" smtClean="0">
                <a:solidFill>
                  <a:srgbClr val="0070C0"/>
                </a:solidFill>
                <a:cs typeface="B Nazanin" pitchFamily="2" charset="-78"/>
              </a:rPr>
              <a:t>برای خنک کردن موضع سوختگی مقادیر زیادی آب سرد روی آن ريخته شود و در صورت لزوم هر گونه لباس سوخته از بدن مصدوم جدا شود</a:t>
            </a:r>
            <a:endParaRPr lang="en-US" dirty="0" smtClean="0">
              <a:solidFill>
                <a:srgbClr val="0070C0"/>
              </a:solidFill>
              <a:cs typeface="B Nazanin" pitchFamily="2" charset="-78"/>
            </a:endParaRPr>
          </a:p>
          <a:p>
            <a:pPr lvl="1"/>
            <a:r>
              <a:rPr lang="fa-IR" dirty="0" smtClean="0">
                <a:cs typeface="B Nazanin" pitchFamily="2" charset="-78"/>
              </a:rPr>
              <a:t>برای حفاظت محل سوختگی در برابر عفونت ترجیحاً یک پوشش یا پانسمان استریل و یا یک باندتمیز سه گوش تا شده و یا انواع پوشش‌های تمیز و غیر پرزدار دیگر روی سطح آسیب دیده قرار داده شود </a:t>
            </a:r>
            <a:endParaRPr lang="en-US" dirty="0" smtClean="0">
              <a:cs typeface="B Nazanin" pitchFamily="2" charset="-78"/>
            </a:endParaRPr>
          </a:p>
          <a:p>
            <a:pPr lvl="1"/>
            <a:r>
              <a:rPr lang="fa-IR" dirty="0" smtClean="0">
                <a:solidFill>
                  <a:srgbClr val="0070C0"/>
                </a:solidFill>
                <a:cs typeface="B Nazanin" pitchFamily="2" charset="-78"/>
              </a:rPr>
              <a:t>براي انتقال كودك به بيمارستان با اورژانس 115 تماس گرفته شود </a:t>
            </a:r>
            <a:endParaRPr lang="en-US" dirty="0" smtClean="0">
              <a:solidFill>
                <a:srgbClr val="0070C0"/>
              </a:solidFill>
              <a:cs typeface="B Nazanin" pitchFamily="2" charset="-78"/>
            </a:endParaRPr>
          </a:p>
          <a:p>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24</a:t>
            </a:fld>
            <a:endParaRPr lang="fa-IR" dirty="0"/>
          </a:p>
        </p:txBody>
      </p:sp>
    </p:spTree>
    <p:extLst>
      <p:ext uri="{BB962C8B-B14F-4D97-AF65-F5344CB8AC3E}">
        <p14:creationId xmlns:p14="http://schemas.microsoft.com/office/powerpoint/2010/main" val="428510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amond(out)">
                                      <p:cBhvr>
                                        <p:cTn id="7" dur="2000"/>
                                        <p:tgtEl>
                                          <p:spTgt spid="3">
                                            <p:bg/>
                                          </p:spTgt>
                                        </p:tgtEl>
                                      </p:cBhvr>
                                    </p:animEffect>
                                  </p:childTnLst>
                                </p:cTn>
                              </p:par>
                            </p:childTnLst>
                          </p:cTn>
                        </p:par>
                        <p:par>
                          <p:cTn id="8" fill="hold">
                            <p:stCondLst>
                              <p:cond delay="2000"/>
                            </p:stCondLst>
                            <p:childTnLst>
                              <p:par>
                                <p:cTn id="9" presetID="8" presetClass="entr" presetSubtype="3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amond(out)">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ntr" presetSubtype="32"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amond(out)">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32"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diamond(out)">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32"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amond(out)">
                                      <p:cBhvr>
                                        <p:cTn id="26" dur="2000"/>
                                        <p:tgtEl>
                                          <p:spTgt spid="3">
                                            <p:txEl>
                                              <p:pRg st="3" end="3"/>
                                            </p:txEl>
                                          </p:spTgt>
                                        </p:tgtEl>
                                      </p:cBhvr>
                                    </p:animEffect>
                                  </p:childTnLst>
                                </p:cTn>
                              </p:par>
                            </p:childTnLst>
                          </p:cTn>
                        </p:par>
                        <p:par>
                          <p:cTn id="27" fill="hold">
                            <p:stCondLst>
                              <p:cond delay="2000"/>
                            </p:stCondLst>
                            <p:childTnLst>
                              <p:par>
                                <p:cTn id="28" presetID="8" presetClass="entr" presetSubtype="32"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amond(out)">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سوختگي پس از خوردن اسيد يا قليا </a:t>
            </a:r>
            <a:endParaRPr lang="fa-IR" sz="2800"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r>
              <a:rPr lang="fa-IR" sz="2800" dirty="0" smtClean="0">
                <a:cs typeface="B Nazanin" pitchFamily="2" charset="-78"/>
              </a:rPr>
              <a:t>هيچ چيزي براي نوشيدن به كودك داده نشود</a:t>
            </a:r>
          </a:p>
          <a:p>
            <a:pPr lvl="0"/>
            <a:r>
              <a:rPr lang="fa-IR" sz="2800" dirty="0" smtClean="0">
                <a:cs typeface="B Nazanin" pitchFamily="2" charset="-78"/>
              </a:rPr>
              <a:t> در صورتي كه احساس سوزش دارد فقط لب‌هاي او با آب سرد مرطوب شود</a:t>
            </a:r>
          </a:p>
          <a:p>
            <a:pPr lvl="0"/>
            <a:r>
              <a:rPr lang="fa-IR" sz="2800" dirty="0" smtClean="0">
                <a:cs typeface="B Nazanin" pitchFamily="2" charset="-78"/>
              </a:rPr>
              <a:t> از ايجاد استفراغ خودداري شود زيرا اگر استفراغ وارد ريه‌هايش شود باعث آسيب خواهد شد</a:t>
            </a:r>
          </a:p>
          <a:p>
            <a:pPr lvl="0"/>
            <a:r>
              <a:rPr lang="fa-IR" sz="2800" dirty="0" smtClean="0">
                <a:cs typeface="B Nazanin" pitchFamily="2" charset="-78"/>
              </a:rPr>
              <a:t> با اورژانس 115 تماس حاصل شود و كودك به بيمارستان رسانده شود </a:t>
            </a:r>
            <a:endParaRPr lang="en-US" sz="2800" dirty="0" smtClean="0">
              <a:cs typeface="B Nazanin" pitchFamily="2" charset="-78"/>
            </a:endParaRPr>
          </a:p>
          <a:p>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25</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درمان آفتاب سوختگي </a:t>
            </a:r>
            <a:endParaRPr lang="fa-IR" sz="2800" b="1" dirty="0">
              <a:solidFill>
                <a:srgbClr val="FF0000"/>
              </a:solidFill>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lvl="0">
              <a:lnSpc>
                <a:spcPct val="150000"/>
              </a:lnSpc>
            </a:pPr>
            <a:r>
              <a:rPr lang="fa-IR" sz="2800" dirty="0" smtClean="0">
                <a:cs typeface="B Nazanin" pitchFamily="2" charset="-78"/>
              </a:rPr>
              <a:t>براي درمان آن بايد دماي قسمت سوخته با استفاده از كمپرس‌ آب سرد پايين آورده شود</a:t>
            </a:r>
          </a:p>
          <a:p>
            <a:pPr lvl="0">
              <a:lnSpc>
                <a:spcPct val="150000"/>
              </a:lnSpc>
            </a:pPr>
            <a:r>
              <a:rPr lang="fa-IR" sz="2800" dirty="0" smtClean="0">
                <a:cs typeface="B Nazanin" pitchFamily="2" charset="-78"/>
              </a:rPr>
              <a:t>پارچه‌اي در آب سرد فرو برده شود و بر روي سطح سوخته پوست قرار داده شده و مرتب آن را عوض شود</a:t>
            </a:r>
          </a:p>
          <a:p>
            <a:pPr lvl="0">
              <a:lnSpc>
                <a:spcPct val="150000"/>
              </a:lnSpc>
            </a:pPr>
            <a:r>
              <a:rPr lang="fa-IR" sz="2800" dirty="0" smtClean="0">
                <a:cs typeface="B Nazanin" pitchFamily="2" charset="-78"/>
              </a:rPr>
              <a:t>کمپرس سرد، </a:t>
            </a:r>
            <a:r>
              <a:rPr lang="fa-IR" sz="2800" dirty="0" err="1" smtClean="0">
                <a:cs typeface="B Nazanin" pitchFamily="2" charset="-78"/>
              </a:rPr>
              <a:t>روزي</a:t>
            </a:r>
            <a:r>
              <a:rPr lang="fa-IR" sz="2800" dirty="0" smtClean="0">
                <a:cs typeface="B Nazanin" pitchFamily="2" charset="-78"/>
              </a:rPr>
              <a:t> چند بار و هر بار 10 تا 20 دقيقه تكرار شود</a:t>
            </a:r>
            <a:endParaRPr lang="en-US" sz="2800" dirty="0" smtClean="0">
              <a:cs typeface="B Nazanin" pitchFamily="2" charset="-78"/>
            </a:endParaRPr>
          </a:p>
          <a:p>
            <a:pPr>
              <a:lnSpc>
                <a:spcPct val="150000"/>
              </a:lnSpc>
            </a:pP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26</a:t>
            </a:fld>
            <a:endParaRPr lang="fa-I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نكات كليدي پيشگيري از سوختگي :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457200" y="1484784"/>
            <a:ext cx="8229600" cy="4968552"/>
          </a:xfrm>
        </p:spPr>
        <p:style>
          <a:lnRef idx="2">
            <a:schemeClr val="accent2"/>
          </a:lnRef>
          <a:fillRef idx="1">
            <a:schemeClr val="lt1"/>
          </a:fillRef>
          <a:effectRef idx="0">
            <a:schemeClr val="accent2"/>
          </a:effectRef>
          <a:fontRef idx="minor">
            <a:schemeClr val="dk1"/>
          </a:fontRef>
        </p:style>
        <p:txBody>
          <a:bodyPr>
            <a:noAutofit/>
          </a:bodyPr>
          <a:lstStyle/>
          <a:p>
            <a:pPr lvl="0"/>
            <a:r>
              <a:rPr lang="fa-IR" sz="2800" b="1" dirty="0" smtClean="0">
                <a:solidFill>
                  <a:srgbClr val="0070C0"/>
                </a:solidFill>
                <a:cs typeface="B Nazanin" pitchFamily="2" charset="-78"/>
              </a:rPr>
              <a:t>هشدار دهنده دود را در خانه نصب كنيد.</a:t>
            </a:r>
            <a:r>
              <a:rPr lang="fa-IR" sz="2800" dirty="0" smtClean="0">
                <a:solidFill>
                  <a:srgbClr val="0070C0"/>
                </a:solidFill>
                <a:cs typeface="B Nazanin" pitchFamily="2" charset="-78"/>
              </a:rPr>
              <a:t> </a:t>
            </a:r>
            <a:r>
              <a:rPr lang="fa-IR" sz="2800" dirty="0" smtClean="0">
                <a:solidFill>
                  <a:srgbClr val="FF0066"/>
                </a:solidFill>
                <a:cs typeface="B Nazanin" pitchFamily="2" charset="-78"/>
              </a:rPr>
              <a:t>آن‌ها را در همه اتاق‌هايي كه اعضاي خانواده در آن‌جا استراحت مي‌كنند نصب نماييد و ماهي يكبار بررسي كنيد تا مطمئن شويد درست كار مي‌كنند. </a:t>
            </a:r>
            <a:endParaRPr lang="en-US" sz="2800" dirty="0" smtClean="0">
              <a:solidFill>
                <a:srgbClr val="FF0066"/>
              </a:solidFill>
              <a:cs typeface="B Nazanin" pitchFamily="2" charset="-78"/>
            </a:endParaRPr>
          </a:p>
          <a:p>
            <a:pPr lvl="0"/>
            <a:r>
              <a:rPr lang="fa-IR" sz="2800" b="1" dirty="0" smtClean="0">
                <a:solidFill>
                  <a:srgbClr val="0070C0"/>
                </a:solidFill>
                <a:cs typeface="B Nazanin" pitchFamily="2" charset="-78"/>
              </a:rPr>
              <a:t>برنامه‌اي براي فرار از آتش داشته باشيد.</a:t>
            </a:r>
            <a:r>
              <a:rPr lang="fa-IR" sz="2800" dirty="0" smtClean="0">
                <a:solidFill>
                  <a:srgbClr val="0070C0"/>
                </a:solidFill>
                <a:cs typeface="B Nazanin" pitchFamily="2" charset="-78"/>
              </a:rPr>
              <a:t> </a:t>
            </a:r>
            <a:r>
              <a:rPr lang="fa-IR" sz="2800" dirty="0" smtClean="0">
                <a:cs typeface="B Nazanin" pitchFamily="2" charset="-78"/>
              </a:rPr>
              <a:t>اين برنامه فرار از آتش را با خانواده تمرين كنيد و كودكان را در اين برنامه وارد كنيد.  مطمئن شويد هر كس حداقل 2 راه براي خارج شدن از خانه مي‌داند و محلي را در بيرون از خانه براي جمع شدن مي‌شناسد. </a:t>
            </a:r>
            <a:endParaRPr lang="en-US" sz="2800" dirty="0" smtClean="0">
              <a:cs typeface="B Nazanin" pitchFamily="2" charset="-78"/>
            </a:endParaRPr>
          </a:p>
          <a:p>
            <a:pPr lvl="0"/>
            <a:r>
              <a:rPr lang="fa-IR" sz="2800" b="1" dirty="0" smtClean="0">
                <a:solidFill>
                  <a:srgbClr val="0070C0"/>
                </a:solidFill>
                <a:cs typeface="B Nazanin" pitchFamily="2" charset="-78"/>
              </a:rPr>
              <a:t>با احتياط و ايمن آشپزي كنيد.</a:t>
            </a:r>
            <a:r>
              <a:rPr lang="fa-IR" sz="2800" dirty="0" smtClean="0">
                <a:solidFill>
                  <a:srgbClr val="0070C0"/>
                </a:solidFill>
                <a:cs typeface="B Nazanin" pitchFamily="2" charset="-78"/>
              </a:rPr>
              <a:t> </a:t>
            </a:r>
            <a:r>
              <a:rPr lang="fa-IR" sz="2800" dirty="0" smtClean="0">
                <a:solidFill>
                  <a:srgbClr val="FF0066"/>
                </a:solidFill>
                <a:cs typeface="B Nazanin" pitchFamily="2" charset="-78"/>
              </a:rPr>
              <a:t>هرگز زمان غذا پختن محل را ترك نكنيد و در كنار اجاق گاز پخت غذا حضور داشته باشيد. استفاده از اجاق گاز، بخارپز يا مايكروويو را براي كودكان ممنوع كنيد يا هنگام استفاده کودکان از آن‌ها نظارت كامل داشته باشيد.  </a:t>
            </a:r>
            <a:endParaRPr lang="en-US" sz="2800" dirty="0" smtClean="0">
              <a:solidFill>
                <a:srgbClr val="FF0066"/>
              </a:solidFill>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27</a:t>
            </a:fld>
            <a:endParaRPr lang="fa-I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فيلم </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457200" y="1700808"/>
            <a:ext cx="8229600" cy="4425355"/>
          </a:xfrm>
        </p:spPr>
        <p:style>
          <a:lnRef idx="2">
            <a:schemeClr val="accent2"/>
          </a:lnRef>
          <a:fillRef idx="1">
            <a:schemeClr val="lt1"/>
          </a:fillRef>
          <a:effectRef idx="0">
            <a:schemeClr val="accent2"/>
          </a:effectRef>
          <a:fontRef idx="minor">
            <a:schemeClr val="dk1"/>
          </a:fontRef>
        </p:style>
        <p:txBody>
          <a:bodyPr>
            <a:normAutofit/>
          </a:bodyPr>
          <a:lstStyle/>
          <a:p>
            <a:r>
              <a:rPr lang="fa-IR" sz="2800" dirty="0" smtClean="0">
                <a:cs typeface="B Nazanin" pitchFamily="2" charset="-78"/>
                <a:hlinkClick r:id="rId2" action="ppaction://hlinkfile"/>
              </a:rPr>
              <a:t>حمل غذا </a:t>
            </a:r>
            <a:endParaRPr lang="fa-IR" sz="2800" dirty="0" smtClean="0">
              <a:cs typeface="B Nazanin" pitchFamily="2" charset="-78"/>
            </a:endParaRPr>
          </a:p>
          <a:p>
            <a:r>
              <a:rPr lang="fa-IR" sz="2800" dirty="0" smtClean="0">
                <a:cs typeface="B Nazanin" pitchFamily="2" charset="-78"/>
                <a:hlinkClick r:id="rId3" action="ppaction://hlinkfile"/>
              </a:rPr>
              <a:t>آتش بازي با مواد منفجره </a:t>
            </a:r>
            <a:endParaRPr lang="fa-IR" sz="2800" dirty="0" smtClean="0">
              <a:cs typeface="B Nazanin" pitchFamily="2" charset="-78"/>
            </a:endParaRPr>
          </a:p>
          <a:p>
            <a:r>
              <a:rPr lang="fa-IR" sz="2800" dirty="0" smtClean="0">
                <a:cs typeface="B Nazanin" pitchFamily="2" charset="-78"/>
                <a:hlinkClick r:id="rId4" action="ppaction://hlinkfile"/>
              </a:rPr>
              <a:t>آتش‌سوزي با كبريت </a:t>
            </a:r>
            <a:endParaRPr lang="fa-IR" sz="2800" dirty="0" smtClean="0">
              <a:cs typeface="B Nazanin" pitchFamily="2" charset="-78"/>
            </a:endParaRPr>
          </a:p>
          <a:p>
            <a:r>
              <a:rPr lang="fa-IR" sz="2800" dirty="0" smtClean="0">
                <a:cs typeface="B Nazanin" pitchFamily="2" charset="-78"/>
                <a:hlinkClick r:id="rId5" action="ppaction://hlinkfile"/>
              </a:rPr>
              <a:t>برق گرفتگي </a:t>
            </a:r>
            <a:endParaRPr lang="fa-IR" sz="2800" dirty="0" smtClean="0">
              <a:cs typeface="B Nazanin" pitchFamily="2" charset="-78"/>
            </a:endParaRPr>
          </a:p>
          <a:p>
            <a:r>
              <a:rPr lang="fa-IR" sz="2800" dirty="0" smtClean="0">
                <a:cs typeface="B Nazanin" pitchFamily="2" charset="-78"/>
                <a:hlinkClick r:id="rId6" action="ppaction://hlinkfile"/>
              </a:rPr>
              <a:t>سوختگي</a:t>
            </a:r>
            <a:r>
              <a:rPr lang="fa-IR" sz="2800" dirty="0" smtClean="0">
                <a:cs typeface="B Nazanin" pitchFamily="2" charset="-78"/>
              </a:rPr>
              <a:t> </a:t>
            </a:r>
          </a:p>
          <a:p>
            <a:r>
              <a:rPr lang="fa-IR" sz="2800" dirty="0" smtClean="0">
                <a:cs typeface="B Nazanin" pitchFamily="2" charset="-78"/>
                <a:hlinkClick r:id="rId7" action="ppaction://hlinkfile"/>
              </a:rPr>
              <a:t>سوختگي با آب حمام </a:t>
            </a:r>
            <a:endParaRPr lang="fa-IR" sz="2800" dirty="0" smtClean="0">
              <a:cs typeface="B Nazanin" pitchFamily="2" charset="-78"/>
            </a:endParaRPr>
          </a:p>
          <a:p>
            <a:r>
              <a:rPr lang="fa-IR" sz="2800" dirty="0" smtClean="0">
                <a:cs typeface="B Nazanin" pitchFamily="2" charset="-78"/>
                <a:hlinkClick r:id="rId8" action="ppaction://hlinkfile"/>
              </a:rPr>
              <a:t>سوختگي با مواد قابل اشتعال </a:t>
            </a:r>
            <a:endParaRPr lang="fa-IR" sz="2800" dirty="0" smtClean="0">
              <a:cs typeface="B Nazanin" pitchFamily="2" charset="-78"/>
            </a:endParaRPr>
          </a:p>
          <a:p>
            <a:r>
              <a:rPr lang="fa-IR" sz="2800" dirty="0" smtClean="0">
                <a:cs typeface="B Nazanin" pitchFamily="2" charset="-78"/>
                <a:hlinkClick r:id="rId9" action="ppaction://hlinkfile"/>
              </a:rPr>
              <a:t>سوختگي با مايعات </a:t>
            </a:r>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28</a:t>
            </a:fld>
            <a:endParaRPr lang="fa-I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0" y="620688"/>
            <a:ext cx="2674640" cy="1143000"/>
          </a:xfrm>
          <a:ln>
            <a:solidFill>
              <a:srgbClr val="FF0000"/>
            </a:solidFill>
          </a:ln>
        </p:spPr>
        <p:style>
          <a:lnRef idx="2">
            <a:schemeClr val="accent6"/>
          </a:lnRef>
          <a:fillRef idx="1">
            <a:schemeClr val="lt1"/>
          </a:fillRef>
          <a:effectRef idx="0">
            <a:schemeClr val="accent6"/>
          </a:effectRef>
          <a:fontRef idx="minor">
            <a:schemeClr val="dk1"/>
          </a:fontRef>
        </p:style>
        <p:txBody>
          <a:bodyPr>
            <a:normAutofit/>
          </a:bodyPr>
          <a:lstStyle/>
          <a:p>
            <a:r>
              <a:rPr lang="fa-IR" sz="3200" b="1" dirty="0" smtClean="0">
                <a:ln>
                  <a:solidFill>
                    <a:srgbClr val="FFC000"/>
                  </a:solidFill>
                </a:ln>
                <a:solidFill>
                  <a:srgbClr val="0070C0"/>
                </a:solidFill>
                <a:latin typeface="+mn-lt"/>
                <a:ea typeface="+mn-ea"/>
                <a:cs typeface="B Nazanin" pitchFamily="2" charset="-78"/>
              </a:rPr>
              <a:t>سلامت باشيد </a:t>
            </a:r>
          </a:p>
        </p:txBody>
      </p:sp>
      <p:pic>
        <p:nvPicPr>
          <p:cNvPr id="4" name="Content Placeholder 3" descr="jeld morabian 2.bmp"/>
          <p:cNvPicPr>
            <a:picLocks noGrp="1" noChangeAspect="1"/>
          </p:cNvPicPr>
          <p:nvPr>
            <p:ph idx="1"/>
          </p:nvPr>
        </p:nvPicPr>
        <p:blipFill>
          <a:blip r:embed="rId2"/>
          <a:stretch>
            <a:fillRect/>
          </a:stretch>
        </p:blipFill>
        <p:spPr>
          <a:xfrm>
            <a:off x="395535" y="260648"/>
            <a:ext cx="4950275" cy="6264696"/>
          </a:xfrm>
          <a:ln>
            <a:solidFill>
              <a:srgbClr val="FF0000"/>
            </a:solidFill>
          </a:ln>
        </p:spPr>
      </p:pic>
      <p:sp>
        <p:nvSpPr>
          <p:cNvPr id="3" name="نگهدارنده مکان شماره اسلاید 2"/>
          <p:cNvSpPr>
            <a:spLocks noGrp="1"/>
          </p:cNvSpPr>
          <p:nvPr>
            <p:ph type="sldNum" sz="quarter" idx="12"/>
          </p:nvPr>
        </p:nvSpPr>
        <p:spPr/>
        <p:txBody>
          <a:bodyPr/>
          <a:lstStyle/>
          <a:p>
            <a:fld id="{F8E4BC58-C6E1-46A1-A28E-4ED601E90704}" type="slidenum">
              <a:rPr lang="fa-IR" smtClean="0"/>
              <a:pPr/>
              <a:t>29</a:t>
            </a:fld>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72816"/>
            <a:ext cx="8280920" cy="4752528"/>
          </a:xfrm>
        </p:spPr>
        <p:style>
          <a:lnRef idx="2">
            <a:schemeClr val="accent2"/>
          </a:lnRef>
          <a:fillRef idx="1">
            <a:schemeClr val="lt1"/>
          </a:fillRef>
          <a:effectRef idx="0">
            <a:schemeClr val="accent2"/>
          </a:effectRef>
          <a:fontRef idx="minor">
            <a:schemeClr val="dk1"/>
          </a:fontRef>
        </p:style>
        <p:txBody>
          <a:bodyPr>
            <a:noAutofit/>
          </a:bodyPr>
          <a:lstStyle/>
          <a:p>
            <a:r>
              <a:rPr lang="en-US" sz="2800" dirty="0" smtClean="0">
                <a:cs typeface="B Nazanin" pitchFamily="2" charset="-78"/>
              </a:rPr>
              <a:t> </a:t>
            </a:r>
            <a:r>
              <a:rPr lang="fa-IR" sz="2800" dirty="0" smtClean="0">
                <a:cs typeface="B Nazanin" pitchFamily="2" charset="-78"/>
              </a:rPr>
              <a:t>سوختگي‌هاي ناشي از آتش سوزي،</a:t>
            </a:r>
            <a:r>
              <a:rPr lang="fa-IR" sz="2800" b="1" dirty="0" smtClean="0">
                <a:cs typeface="B Nazanin" pitchFamily="2" charset="-78"/>
              </a:rPr>
              <a:t> </a:t>
            </a:r>
            <a:r>
              <a:rPr lang="fa-IR" sz="2800" dirty="0" smtClean="0">
                <a:cs typeface="B Nazanin" pitchFamily="2" charset="-78"/>
              </a:rPr>
              <a:t>يازدهمين دليل عمده مرگ و مير كودكان بين 1 تا 9 سال</a:t>
            </a:r>
          </a:p>
          <a:p>
            <a:r>
              <a:rPr lang="fa-IR" sz="2800" dirty="0" smtClean="0">
                <a:cs typeface="B Nazanin" pitchFamily="2" charset="-78"/>
              </a:rPr>
              <a:t> </a:t>
            </a:r>
            <a:r>
              <a:rPr lang="fa-IR" sz="2800" dirty="0" smtClean="0">
                <a:solidFill>
                  <a:srgbClr val="FF5050"/>
                </a:solidFill>
                <a:cs typeface="B Nazanin" pitchFamily="2" charset="-78"/>
              </a:rPr>
              <a:t>كودكان </a:t>
            </a:r>
            <a:r>
              <a:rPr lang="fa-IR" sz="2800" dirty="0">
                <a:solidFill>
                  <a:srgbClr val="FF5050"/>
                </a:solidFill>
                <a:cs typeface="B Nazanin" pitchFamily="2" charset="-78"/>
              </a:rPr>
              <a:t>در خطر </a:t>
            </a:r>
            <a:r>
              <a:rPr lang="fa-IR" sz="2800" dirty="0" err="1">
                <a:solidFill>
                  <a:srgbClr val="FF5050"/>
                </a:solidFill>
                <a:cs typeface="B Nazanin" pitchFamily="2" charset="-78"/>
              </a:rPr>
              <a:t>بالاي</a:t>
            </a:r>
            <a:r>
              <a:rPr lang="fa-IR" sz="2800" dirty="0">
                <a:solidFill>
                  <a:srgbClr val="FF5050"/>
                </a:solidFill>
                <a:cs typeface="B Nazanin" pitchFamily="2" charset="-78"/>
              </a:rPr>
              <a:t> مرگ </a:t>
            </a:r>
            <a:r>
              <a:rPr lang="fa-IR" sz="2800" dirty="0" err="1">
                <a:solidFill>
                  <a:srgbClr val="FF5050"/>
                </a:solidFill>
                <a:cs typeface="B Nazanin" pitchFamily="2" charset="-78"/>
              </a:rPr>
              <a:t>ناشي</a:t>
            </a:r>
            <a:r>
              <a:rPr lang="fa-IR" sz="2800" dirty="0">
                <a:solidFill>
                  <a:srgbClr val="FF5050"/>
                </a:solidFill>
                <a:cs typeface="B Nazanin" pitchFamily="2" charset="-78"/>
              </a:rPr>
              <a:t> از </a:t>
            </a:r>
            <a:r>
              <a:rPr lang="fa-IR" sz="2800" dirty="0" err="1">
                <a:solidFill>
                  <a:srgbClr val="FF5050"/>
                </a:solidFill>
                <a:cs typeface="B Nazanin" pitchFamily="2" charset="-78"/>
              </a:rPr>
              <a:t>سوختگي</a:t>
            </a:r>
            <a:r>
              <a:rPr lang="fa-IR" sz="2800" dirty="0">
                <a:solidFill>
                  <a:srgbClr val="FF5050"/>
                </a:solidFill>
                <a:cs typeface="B Nazanin" pitchFamily="2" charset="-78"/>
              </a:rPr>
              <a:t> </a:t>
            </a:r>
            <a:r>
              <a:rPr lang="fa-IR" sz="2800" dirty="0" smtClean="0">
                <a:solidFill>
                  <a:srgbClr val="FF5050"/>
                </a:solidFill>
                <a:cs typeface="B Nazanin" pitchFamily="2" charset="-78"/>
              </a:rPr>
              <a:t>ها</a:t>
            </a:r>
            <a:r>
              <a:rPr lang="en-US" sz="2800" dirty="0" smtClean="0">
                <a:solidFill>
                  <a:srgbClr val="FF5050"/>
                </a:solidFill>
                <a:cs typeface="B Nazanin" pitchFamily="2" charset="-78"/>
              </a:rPr>
              <a:t>   </a:t>
            </a:r>
            <a:r>
              <a:rPr lang="fa-IR" sz="2800" dirty="0">
                <a:solidFill>
                  <a:srgbClr val="FF5050"/>
                </a:solidFill>
                <a:cs typeface="B Nazanin" pitchFamily="2" charset="-78"/>
              </a:rPr>
              <a:t> </a:t>
            </a:r>
            <a:r>
              <a:rPr lang="fa-IR" sz="2800" dirty="0" smtClean="0">
                <a:solidFill>
                  <a:srgbClr val="FF5050"/>
                </a:solidFill>
                <a:cs typeface="B Nazanin" pitchFamily="2" charset="-78"/>
              </a:rPr>
              <a:t>هستند: </a:t>
            </a:r>
          </a:p>
          <a:p>
            <a:pPr lvl="1"/>
            <a:r>
              <a:rPr lang="fa-IR" dirty="0" smtClean="0">
                <a:solidFill>
                  <a:schemeClr val="tx2">
                    <a:lumMod val="60000"/>
                    <a:lumOff val="40000"/>
                  </a:schemeClr>
                </a:solidFill>
                <a:cs typeface="B Nazanin" pitchFamily="2" charset="-78"/>
              </a:rPr>
              <a:t>9/3  مرگ در هر 100 هزار نفر، در جهان.</a:t>
            </a:r>
          </a:p>
          <a:p>
            <a:r>
              <a:rPr lang="fa-IR" sz="2800" dirty="0">
                <a:solidFill>
                  <a:srgbClr val="FF5050"/>
                </a:solidFill>
                <a:cs typeface="B Nazanin" pitchFamily="2" charset="-78"/>
              </a:rPr>
              <a:t> </a:t>
            </a:r>
            <a:r>
              <a:rPr lang="fa-IR" sz="2800" b="1" dirty="0">
                <a:cs typeface="B Nazanin" pitchFamily="2" charset="-78"/>
              </a:rPr>
              <a:t>با سطح درآمد یک جامعه مرتبط است: </a:t>
            </a:r>
            <a:r>
              <a:rPr lang="fa-IR" sz="2800" dirty="0" smtClean="0">
                <a:cs typeface="B Nazanin" pitchFamily="2" charset="-78"/>
              </a:rPr>
              <a:t>نسبت مرگ در كشورهاي با درآمد متوسط و كم درآمد 11 برابر بيشتر از كشورهاي </a:t>
            </a:r>
            <a:r>
              <a:rPr lang="fa-IR" sz="2800" dirty="0" err="1" smtClean="0">
                <a:cs typeface="B Nazanin" pitchFamily="2" charset="-78"/>
              </a:rPr>
              <a:t>پردرآمد</a:t>
            </a:r>
            <a:r>
              <a:rPr lang="fa-IR" sz="2800" dirty="0" smtClean="0">
                <a:cs typeface="B Nazanin" pitchFamily="2" charset="-78"/>
              </a:rPr>
              <a:t> است:</a:t>
            </a:r>
          </a:p>
          <a:p>
            <a:pPr lvl="1"/>
            <a:r>
              <a:rPr lang="fa-IR" dirty="0" smtClean="0">
                <a:solidFill>
                  <a:schemeClr val="tx2">
                    <a:lumMod val="60000"/>
                    <a:lumOff val="40000"/>
                  </a:schemeClr>
                </a:solidFill>
                <a:cs typeface="B Nazanin" pitchFamily="2" charset="-78"/>
              </a:rPr>
              <a:t>3/4  در هر 100 هزار نفر در برابر 0/4در هر 100 هزار نفر</a:t>
            </a:r>
          </a:p>
          <a:p>
            <a:r>
              <a:rPr lang="fa-IR" sz="2800" dirty="0" smtClean="0">
                <a:solidFill>
                  <a:srgbClr val="FF5050"/>
                </a:solidFill>
                <a:cs typeface="B Nazanin" pitchFamily="2" charset="-78"/>
              </a:rPr>
              <a:t>آمار نظام مراقبت مرگ كودكان 59-1 ماهه ایران: </a:t>
            </a:r>
            <a:r>
              <a:rPr lang="fa-IR" sz="2800" b="1" u="sng" dirty="0" err="1" smtClean="0">
                <a:solidFill>
                  <a:srgbClr val="FF5050"/>
                </a:solidFill>
                <a:cs typeface="B Nazanin" pitchFamily="2" charset="-78"/>
              </a:rPr>
              <a:t>سوختگي</a:t>
            </a:r>
            <a:r>
              <a:rPr lang="fa-IR" sz="2800" b="1" u="sng" dirty="0" smtClean="0">
                <a:solidFill>
                  <a:srgbClr val="FF5050"/>
                </a:solidFill>
                <a:cs typeface="B Nazanin" pitchFamily="2" charset="-78"/>
              </a:rPr>
              <a:t> </a:t>
            </a:r>
            <a:r>
              <a:rPr lang="fa-IR" sz="2800" b="1" u="sng" dirty="0">
                <a:solidFill>
                  <a:srgbClr val="FF5050"/>
                </a:solidFill>
                <a:cs typeface="B Nazanin" pitchFamily="2" charset="-78"/>
              </a:rPr>
              <a:t>با آب </a:t>
            </a:r>
            <a:r>
              <a:rPr lang="fa-IR" sz="2800" b="1" u="sng" dirty="0" smtClean="0">
                <a:solidFill>
                  <a:srgbClr val="FF5050"/>
                </a:solidFill>
                <a:cs typeface="B Nazanin" pitchFamily="2" charset="-78"/>
              </a:rPr>
              <a:t>داغ</a:t>
            </a:r>
          </a:p>
          <a:p>
            <a:pPr lvl="1"/>
            <a:r>
              <a:rPr lang="fa-IR" dirty="0" smtClean="0">
                <a:solidFill>
                  <a:schemeClr val="tx2">
                    <a:lumMod val="60000"/>
                    <a:lumOff val="40000"/>
                  </a:schemeClr>
                </a:solidFill>
                <a:cs typeface="B Nazanin" pitchFamily="2" charset="-78"/>
              </a:rPr>
              <a:t>5.5% از مرگهای كودكان(به دليل سوانح و حوادث </a:t>
            </a:r>
            <a:r>
              <a:rPr lang="fa-IR" dirty="0" err="1" smtClean="0">
                <a:solidFill>
                  <a:schemeClr val="tx2">
                    <a:lumMod val="60000"/>
                    <a:lumOff val="40000"/>
                  </a:schemeClr>
                </a:solidFill>
                <a:cs typeface="B Nazanin" pitchFamily="2" charset="-78"/>
              </a:rPr>
              <a:t>غير</a:t>
            </a:r>
            <a:r>
              <a:rPr lang="fa-IR" dirty="0" smtClean="0">
                <a:solidFill>
                  <a:schemeClr val="tx2">
                    <a:lumMod val="60000"/>
                    <a:lumOff val="40000"/>
                  </a:schemeClr>
                </a:solidFill>
                <a:cs typeface="B Nazanin" pitchFamily="2" charset="-78"/>
              </a:rPr>
              <a:t> </a:t>
            </a:r>
            <a:r>
              <a:rPr lang="fa-IR" dirty="0" err="1" smtClean="0">
                <a:solidFill>
                  <a:schemeClr val="tx2">
                    <a:lumMod val="60000"/>
                    <a:lumOff val="40000"/>
                  </a:schemeClr>
                </a:solidFill>
                <a:cs typeface="B Nazanin" pitchFamily="2" charset="-78"/>
              </a:rPr>
              <a:t>عمدي</a:t>
            </a:r>
            <a:r>
              <a:rPr lang="fa-IR" dirty="0" smtClean="0">
                <a:solidFill>
                  <a:schemeClr val="tx2">
                    <a:lumMod val="60000"/>
                    <a:lumOff val="40000"/>
                  </a:schemeClr>
                </a:solidFill>
                <a:cs typeface="B Nazanin" pitchFamily="2" charset="-78"/>
              </a:rPr>
              <a:t>)</a:t>
            </a:r>
            <a:endParaRPr lang="en-US" dirty="0">
              <a:solidFill>
                <a:schemeClr val="tx2">
                  <a:lumMod val="60000"/>
                  <a:lumOff val="40000"/>
                </a:schemeClr>
              </a:solidFill>
              <a:cs typeface="B Nazanin" pitchFamily="2" charset="-78"/>
            </a:endParaRPr>
          </a:p>
        </p:txBody>
      </p:sp>
      <p:sp>
        <p:nvSpPr>
          <p:cNvPr id="4"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fa-IR" sz="2800" b="1" dirty="0" err="1" smtClean="0">
                <a:solidFill>
                  <a:srgbClr val="FF0000"/>
                </a:solidFill>
                <a:cs typeface="B Nazanin" pitchFamily="2" charset="-78"/>
              </a:rPr>
              <a:t>اپيدميولوژي</a:t>
            </a:r>
            <a:endParaRPr lang="fa-IR" sz="2800" dirty="0">
              <a:solidFill>
                <a:srgbClr val="FF0000"/>
              </a:solidFill>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F8E4BC58-C6E1-46A1-A28E-4ED601E90704}" type="slidenum">
              <a:rPr lang="fa-IR" smtClean="0"/>
              <a:pPr/>
              <a:t>3</a:t>
            </a:fld>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out)">
                                      <p:cBhvr>
                                        <p:cTn id="7" dur="2000"/>
                                        <p:tgtEl>
                                          <p:spTgt spid="3">
                                            <p:bg/>
                                          </p:spTgt>
                                        </p:tgtEl>
                                      </p:cBhvr>
                                    </p:animEffect>
                                  </p:childTnLst>
                                </p:cTn>
                              </p:par>
                            </p:childTnLst>
                          </p:cTn>
                        </p:par>
                        <p:par>
                          <p:cTn id="8" fill="hold">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out)">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32"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out)">
                                      <p:cBhvr>
                                        <p:cTn id="16" dur="2000"/>
                                        <p:tgtEl>
                                          <p:spTgt spid="3">
                                            <p:txEl>
                                              <p:pRg st="1" end="1"/>
                                            </p:txEl>
                                          </p:spTgt>
                                        </p:tgtEl>
                                      </p:cBhvr>
                                    </p:animEffect>
                                  </p:childTnLst>
                                </p:cTn>
                              </p:par>
                            </p:childTnLst>
                          </p:cTn>
                        </p:par>
                        <p:par>
                          <p:cTn id="17" fill="hold">
                            <p:stCondLst>
                              <p:cond delay="2000"/>
                            </p:stCondLst>
                            <p:childTnLst>
                              <p:par>
                                <p:cTn id="18" presetID="6" presetClass="entr" presetSubtype="32"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out)">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3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out)">
                                      <p:cBhvr>
                                        <p:cTn id="25" dur="2000"/>
                                        <p:tgtEl>
                                          <p:spTgt spid="3">
                                            <p:txEl>
                                              <p:pRg st="3" end="3"/>
                                            </p:txEl>
                                          </p:spTgt>
                                        </p:tgtEl>
                                      </p:cBhvr>
                                    </p:animEffect>
                                  </p:childTnLst>
                                </p:cTn>
                              </p:par>
                            </p:childTnLst>
                          </p:cTn>
                        </p:par>
                        <p:par>
                          <p:cTn id="26" fill="hold">
                            <p:stCondLst>
                              <p:cond delay="2000"/>
                            </p:stCondLst>
                            <p:childTnLst>
                              <p:par>
                                <p:cTn id="27" presetID="6" presetClass="entr" presetSubtype="32"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out)">
                                      <p:cBhvr>
                                        <p:cTn id="29" dur="2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32"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circle(out)">
                                      <p:cBhvr>
                                        <p:cTn id="34" dur="2000"/>
                                        <p:tgtEl>
                                          <p:spTgt spid="3">
                                            <p:txEl>
                                              <p:pRg st="5" end="5"/>
                                            </p:txEl>
                                          </p:spTgt>
                                        </p:tgtEl>
                                      </p:cBhvr>
                                    </p:animEffect>
                                  </p:childTnLst>
                                </p:cTn>
                              </p:par>
                              <p:par>
                                <p:cTn id="35" presetID="6" presetClass="entr" presetSubtype="32"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out)">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ارتباط سوختگي با سن:</a:t>
            </a: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395536" y="1412776"/>
            <a:ext cx="8229600" cy="5184576"/>
          </a:xfrm>
        </p:spPr>
        <p:style>
          <a:lnRef idx="2">
            <a:schemeClr val="accent2"/>
          </a:lnRef>
          <a:fillRef idx="1">
            <a:schemeClr val="lt1"/>
          </a:fillRef>
          <a:effectRef idx="0">
            <a:schemeClr val="accent2"/>
          </a:effectRef>
          <a:fontRef idx="minor">
            <a:schemeClr val="dk1"/>
          </a:fontRef>
        </p:style>
        <p:txBody>
          <a:bodyPr>
            <a:noAutofit/>
          </a:bodyPr>
          <a:lstStyle/>
          <a:p>
            <a:pPr algn="just"/>
            <a:r>
              <a:rPr lang="fa-IR" sz="2400" dirty="0" smtClean="0">
                <a:cs typeface="B Nazanin" pitchFamily="2" charset="-78"/>
              </a:rPr>
              <a:t>در گروه سني </a:t>
            </a:r>
            <a:r>
              <a:rPr lang="fa-IR" sz="2400" b="1" u="sng" dirty="0" smtClean="0">
                <a:cs typeface="B Nazanin" pitchFamily="2" charset="-78"/>
              </a:rPr>
              <a:t>زير 5 سال بيشتر از ساير گروه‌هاي سني</a:t>
            </a:r>
          </a:p>
          <a:p>
            <a:pPr algn="just"/>
            <a:r>
              <a:rPr lang="fa-IR" sz="2400" dirty="0" smtClean="0">
                <a:solidFill>
                  <a:srgbClr val="FF5050"/>
                </a:solidFill>
                <a:cs typeface="B Nazanin" pitchFamily="2" charset="-78"/>
              </a:rPr>
              <a:t>مرگ ناشي از سوختگي در </a:t>
            </a:r>
            <a:r>
              <a:rPr lang="fa-IR" sz="2400" b="1" u="sng" dirty="0" smtClean="0">
                <a:solidFill>
                  <a:srgbClr val="FF5050"/>
                </a:solidFill>
                <a:cs typeface="B Nazanin" pitchFamily="2" charset="-78"/>
              </a:rPr>
              <a:t>نوزادان بيشترين ميزان </a:t>
            </a:r>
            <a:r>
              <a:rPr lang="fa-IR" sz="2400" dirty="0" smtClean="0">
                <a:solidFill>
                  <a:srgbClr val="FF5050"/>
                </a:solidFill>
                <a:cs typeface="B Nazanin" pitchFamily="2" charset="-78"/>
              </a:rPr>
              <a:t>و در كودكان بين 14-10 سال كمترين ميزان</a:t>
            </a:r>
          </a:p>
          <a:p>
            <a:pPr algn="just"/>
            <a:r>
              <a:rPr lang="fa-IR" sz="2400" dirty="0" smtClean="0">
                <a:cs typeface="B Nazanin" pitchFamily="2" charset="-78"/>
              </a:rPr>
              <a:t>افزايش سوختگي در گروه سني 19-15 سال (به دليل مجاورت، خطرپذيري و تجربه‌گرايي و نيز شروع به كار در اين سنين)</a:t>
            </a:r>
          </a:p>
          <a:p>
            <a:pPr algn="just"/>
            <a:r>
              <a:rPr lang="fa-IR" sz="2400" dirty="0" smtClean="0">
                <a:cs typeface="B Nazanin" pitchFamily="2" charset="-78"/>
              </a:rPr>
              <a:t> </a:t>
            </a:r>
            <a:r>
              <a:rPr lang="fa-IR" sz="2400" dirty="0" smtClean="0">
                <a:solidFill>
                  <a:srgbClr val="FF5050"/>
                </a:solidFill>
                <a:cs typeface="B Nazanin" pitchFamily="2" charset="-78"/>
              </a:rPr>
              <a:t>بيشترين سوختگي كودكان </a:t>
            </a:r>
            <a:r>
              <a:rPr lang="fa-IR" sz="2400" u="sng" dirty="0" smtClean="0">
                <a:solidFill>
                  <a:srgbClr val="FF5050"/>
                </a:solidFill>
                <a:cs typeface="B Nazanin" pitchFamily="2" charset="-78"/>
              </a:rPr>
              <a:t>زير يكسال </a:t>
            </a:r>
            <a:r>
              <a:rPr lang="fa-IR" sz="2400" dirty="0" smtClean="0">
                <a:solidFill>
                  <a:srgbClr val="FF5050"/>
                </a:solidFill>
                <a:cs typeface="B Nazanin" pitchFamily="2" charset="-78"/>
              </a:rPr>
              <a:t>در </a:t>
            </a:r>
            <a:r>
              <a:rPr lang="fa-IR" sz="2400" u="sng" dirty="0" smtClean="0">
                <a:solidFill>
                  <a:srgbClr val="FF5050"/>
                </a:solidFill>
                <a:cs typeface="B Nazanin" pitchFamily="2" charset="-78"/>
              </a:rPr>
              <a:t>كف دست‌ها</a:t>
            </a:r>
            <a:r>
              <a:rPr lang="fa-IR" sz="2400" dirty="0" smtClean="0">
                <a:solidFill>
                  <a:srgbClr val="FF5050"/>
                </a:solidFill>
                <a:cs typeface="B Nazanin" pitchFamily="2" charset="-78"/>
              </a:rPr>
              <a:t>، همان جايي كه با آن شروع به حركت مي‌كنند و به اشيا دسترسي پيدا مي‌كنند، ديده مي‌شود و اغلب نتيجه لمس شوفاژ يا لوله‌هاي آب گرم است</a:t>
            </a:r>
            <a:r>
              <a:rPr lang="fa-IR" sz="2400" dirty="0" smtClean="0">
                <a:cs typeface="B Nazanin" pitchFamily="2" charset="-78"/>
              </a:rPr>
              <a:t>.</a:t>
            </a:r>
          </a:p>
          <a:p>
            <a:pPr algn="just"/>
            <a:r>
              <a:rPr lang="fa-IR" sz="2400" dirty="0" smtClean="0">
                <a:cs typeface="B Nazanin" pitchFamily="2" charset="-78"/>
              </a:rPr>
              <a:t> 75% از سوختگي‌ها در كودكان كم سن ناشي از تماس با مايعات داغ، آب گرم يا بخار داغ است</a:t>
            </a:r>
          </a:p>
          <a:p>
            <a:pPr algn="just"/>
            <a:r>
              <a:rPr lang="fa-IR" sz="2400" dirty="0" smtClean="0">
                <a:cs typeface="B Nazanin" pitchFamily="2" charset="-78"/>
              </a:rPr>
              <a:t> </a:t>
            </a:r>
            <a:r>
              <a:rPr lang="fa-IR" sz="2400" dirty="0" smtClean="0">
                <a:solidFill>
                  <a:srgbClr val="FF5050"/>
                </a:solidFill>
                <a:cs typeface="B Nazanin" pitchFamily="2" charset="-78"/>
              </a:rPr>
              <a:t>با بزرگتر شدن كودكان، احتمال آسيب آن‌ها با اشياي خانه كاهش مي‌يابد و بيشتر در دنياي بيرون دچار آسيب مي‌شوند</a:t>
            </a:r>
            <a:endParaRPr lang="en-US" sz="2400" dirty="0" smtClean="0">
              <a:solidFill>
                <a:srgbClr val="FF5050"/>
              </a:solidFill>
              <a:cs typeface="B Nazanin" pitchFamily="2" charset="-78"/>
            </a:endParaRPr>
          </a:p>
          <a:p>
            <a:pPr algn="just"/>
            <a:endParaRPr lang="fa-IR" sz="24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4</a:t>
            </a:fld>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ارتباط سوختگي با جنس:</a:t>
            </a:r>
          </a:p>
        </p:txBody>
      </p:sp>
      <p:sp>
        <p:nvSpPr>
          <p:cNvPr id="3" name="Content Placeholder 2"/>
          <p:cNvSpPr>
            <a:spLocks noGrp="1"/>
          </p:cNvSpPr>
          <p:nvPr>
            <p:ph idx="1"/>
          </p:nvPr>
        </p:nvSpPr>
        <p:spPr>
          <a:xfrm>
            <a:off x="457200" y="1556792"/>
            <a:ext cx="8229600" cy="4569371"/>
          </a:xfrm>
        </p:spPr>
        <p:style>
          <a:lnRef idx="2">
            <a:schemeClr val="accent2"/>
          </a:lnRef>
          <a:fillRef idx="1">
            <a:schemeClr val="lt1"/>
          </a:fillRef>
          <a:effectRef idx="0">
            <a:schemeClr val="accent2"/>
          </a:effectRef>
          <a:fontRef idx="minor">
            <a:schemeClr val="dk1"/>
          </a:fontRef>
        </p:style>
        <p:txBody>
          <a:bodyPr>
            <a:normAutofit fontScale="92500"/>
          </a:bodyPr>
          <a:lstStyle/>
          <a:p>
            <a:r>
              <a:rPr lang="fa-IR" sz="2600" b="1" dirty="0" smtClean="0">
                <a:cs typeface="B Nazanin" pitchFamily="2" charset="-78"/>
              </a:rPr>
              <a:t>سوختگي‌ تنها نوعي از آسيب‌هاي غير عمدي است كه </a:t>
            </a:r>
            <a:r>
              <a:rPr lang="fa-IR" sz="2600" b="1" dirty="0" smtClean="0">
                <a:solidFill>
                  <a:srgbClr val="FF0000"/>
                </a:solidFill>
                <a:cs typeface="B Nazanin" pitchFamily="2" charset="-78"/>
              </a:rPr>
              <a:t>در دختران</a:t>
            </a:r>
            <a:r>
              <a:rPr lang="fa-IR" sz="2600" b="1" dirty="0" smtClean="0">
                <a:cs typeface="B Nazanin" pitchFamily="2" charset="-78"/>
              </a:rPr>
              <a:t> بيشتر از پسران ديده مي‌شود.</a:t>
            </a:r>
          </a:p>
          <a:p>
            <a:pPr lvl="1"/>
            <a:r>
              <a:rPr lang="fa-IR" sz="2600" dirty="0" smtClean="0">
                <a:cs typeface="B Nazanin" pitchFamily="2" charset="-78"/>
              </a:rPr>
              <a:t> نسبت مرگ ناشي از آتش سوزي براي دختران 9/4 در هر 100 هزار نفر و براي پسران 3 نفر در هر 100 هزار نفر است. </a:t>
            </a:r>
          </a:p>
          <a:p>
            <a:pPr lvl="1"/>
            <a:r>
              <a:rPr lang="fa-IR" sz="2600" dirty="0" smtClean="0">
                <a:cs typeface="B Nazanin" pitchFamily="2" charset="-78"/>
              </a:rPr>
              <a:t>براي سوختگي‌هاي غير مهلك، الگوي جنسي سوختگي كاملاً مشخص نيست و در برخي مناطق، پسران ممكن است بيش از دختران در معرض خطر باشند. </a:t>
            </a:r>
          </a:p>
          <a:p>
            <a:pPr lvl="1"/>
            <a:r>
              <a:rPr lang="fa-IR" sz="2600" dirty="0" smtClean="0">
                <a:cs typeface="B Nazanin" pitchFamily="2" charset="-78"/>
              </a:rPr>
              <a:t>توزيع جنسي سوختگي‌ها بين كشورهاي مختلف متفاوت است، كه ممكن است ناشي از شرايط فرهنگي بويژه الگوي پخت و پز باشد. </a:t>
            </a:r>
          </a:p>
          <a:p>
            <a:pPr lvl="1"/>
            <a:r>
              <a:rPr lang="fa-IR" sz="2600" dirty="0" smtClean="0">
                <a:cs typeface="B Nazanin" pitchFamily="2" charset="-78"/>
              </a:rPr>
              <a:t>آداب و رسوم محلي استفاده از آتش براي پخت و پز و گرمايش، به همراه لباس گشاد افراد بويژه دختران جوان در برخي مناطق، با افزايش سوختگي‌ها بين دختران جوان مرتبط است. </a:t>
            </a:r>
            <a:endParaRPr lang="en-US" sz="2600" dirty="0" smtClean="0">
              <a:cs typeface="B Nazanin" pitchFamily="2" charset="-78"/>
            </a:endParaRPr>
          </a:p>
          <a:p>
            <a:endParaRPr lang="fa-IR" dirty="0"/>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5</a:t>
            </a:fld>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محل‌هاي شایع </a:t>
            </a:r>
            <a:r>
              <a:rPr lang="fa-IR" sz="2800" b="1" dirty="0" err="1" smtClean="0">
                <a:solidFill>
                  <a:srgbClr val="FF0000"/>
                </a:solidFill>
                <a:cs typeface="B Nazanin" pitchFamily="2" charset="-78"/>
              </a:rPr>
              <a:t>سوختگي</a:t>
            </a:r>
            <a:r>
              <a:rPr lang="fa-IR" sz="2800" b="1" dirty="0" smtClean="0">
                <a:solidFill>
                  <a:srgbClr val="FF0000"/>
                </a:solidFill>
                <a:cs typeface="B Nazanin" pitchFamily="2" charset="-78"/>
              </a:rPr>
              <a:t> كودكان</a:t>
            </a:r>
            <a:endParaRPr lang="fa-IR" sz="2800" dirty="0">
              <a:solidFill>
                <a:srgbClr val="FF0000"/>
              </a:solidFill>
              <a:cs typeface="B Nazanin" pitchFamily="2" charset="-78"/>
            </a:endParaRPr>
          </a:p>
        </p:txBody>
      </p:sp>
      <p:sp>
        <p:nvSpPr>
          <p:cNvPr id="3" name="Content Placeholder 2"/>
          <p:cNvSpPr>
            <a:spLocks noGrp="1"/>
          </p:cNvSpPr>
          <p:nvPr>
            <p:ph idx="1"/>
          </p:nvPr>
        </p:nvSpPr>
        <p:spPr>
          <a:xfrm>
            <a:off x="457200" y="1628800"/>
            <a:ext cx="8229600" cy="5040560"/>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fa-IR" sz="2800" dirty="0" smtClean="0">
                <a:cs typeface="B Nazanin" pitchFamily="2" charset="-78"/>
              </a:rPr>
              <a:t>اغلب در خانه</a:t>
            </a:r>
          </a:p>
          <a:p>
            <a:pPr>
              <a:lnSpc>
                <a:spcPct val="150000"/>
              </a:lnSpc>
            </a:pPr>
            <a:r>
              <a:rPr lang="fa-IR" sz="2800" dirty="0" smtClean="0">
                <a:cs typeface="B Nazanin" pitchFamily="2" charset="-78"/>
              </a:rPr>
              <a:t>در كودكان بزرگتر در محل </a:t>
            </a:r>
            <a:r>
              <a:rPr lang="fa-IR" sz="2800" dirty="0" err="1" smtClean="0">
                <a:cs typeface="B Nazanin" pitchFamily="2" charset="-78"/>
              </a:rPr>
              <a:t>كار</a:t>
            </a:r>
            <a:endParaRPr lang="en-US" sz="2800" dirty="0" smtClean="0">
              <a:cs typeface="B Nazanin" pitchFamily="2" charset="-78"/>
            </a:endParaRPr>
          </a:p>
          <a:p>
            <a:pPr>
              <a:lnSpc>
                <a:spcPct val="150000"/>
              </a:lnSpc>
            </a:pPr>
            <a:r>
              <a:rPr lang="fa-IR" sz="2800" b="1" dirty="0" smtClean="0">
                <a:solidFill>
                  <a:srgbClr val="FF5050"/>
                </a:solidFill>
                <a:cs typeface="B Nazanin" pitchFamily="2" charset="-78"/>
              </a:rPr>
              <a:t>آشپزخانه</a:t>
            </a:r>
            <a:r>
              <a:rPr lang="fa-IR" sz="2800" dirty="0" smtClean="0">
                <a:solidFill>
                  <a:srgbClr val="FF5050"/>
                </a:solidFill>
                <a:cs typeface="B Nazanin" pitchFamily="2" charset="-78"/>
              </a:rPr>
              <a:t> متداول‌ترين جاي خانه براي سوختگي كودكان است.</a:t>
            </a:r>
          </a:p>
          <a:p>
            <a:pPr>
              <a:lnSpc>
                <a:spcPct val="150000"/>
              </a:lnSpc>
            </a:pPr>
            <a:r>
              <a:rPr lang="fa-IR" sz="2800" dirty="0" smtClean="0">
                <a:solidFill>
                  <a:srgbClr val="FF5050"/>
                </a:solidFill>
                <a:cs typeface="B Nazanin" pitchFamily="2" charset="-78"/>
              </a:rPr>
              <a:t> در آشپزخانه كودكان ممكن است:</a:t>
            </a:r>
          </a:p>
          <a:p>
            <a:pPr lvl="1">
              <a:lnSpc>
                <a:spcPct val="150000"/>
              </a:lnSpc>
            </a:pPr>
            <a:r>
              <a:rPr lang="fa-IR" dirty="0" smtClean="0">
                <a:cs typeface="B Nazanin" pitchFamily="2" charset="-78"/>
              </a:rPr>
              <a:t> </a:t>
            </a:r>
            <a:r>
              <a:rPr lang="fa-IR" dirty="0" err="1" smtClean="0">
                <a:cs typeface="B Nazanin" pitchFamily="2" charset="-78"/>
              </a:rPr>
              <a:t>مايعات</a:t>
            </a:r>
            <a:r>
              <a:rPr lang="fa-IR" dirty="0" smtClean="0">
                <a:cs typeface="B Nazanin" pitchFamily="2" charset="-78"/>
              </a:rPr>
              <a:t> </a:t>
            </a:r>
            <a:r>
              <a:rPr lang="fa-IR" dirty="0">
                <a:cs typeface="B Nazanin" pitchFamily="2" charset="-78"/>
              </a:rPr>
              <a:t>داغ و </a:t>
            </a:r>
            <a:r>
              <a:rPr lang="fa-IR" dirty="0" err="1">
                <a:cs typeface="B Nazanin" pitchFamily="2" charset="-78"/>
              </a:rPr>
              <a:t>يا</a:t>
            </a:r>
            <a:r>
              <a:rPr lang="fa-IR" dirty="0">
                <a:cs typeface="B Nazanin" pitchFamily="2" charset="-78"/>
              </a:rPr>
              <a:t> روغن </a:t>
            </a:r>
            <a:r>
              <a:rPr lang="fa-IR" dirty="0" err="1">
                <a:cs typeface="B Nazanin" pitchFamily="2" charset="-78"/>
              </a:rPr>
              <a:t>آشپزي</a:t>
            </a:r>
            <a:r>
              <a:rPr lang="fa-IR" dirty="0">
                <a:cs typeface="B Nazanin" pitchFamily="2" charset="-78"/>
              </a:rPr>
              <a:t> </a:t>
            </a:r>
            <a:r>
              <a:rPr lang="fa-IR" dirty="0" smtClean="0">
                <a:cs typeface="B Nazanin" pitchFamily="2" charset="-78"/>
              </a:rPr>
              <a:t>داغ</a:t>
            </a:r>
          </a:p>
          <a:p>
            <a:pPr lvl="1">
              <a:lnSpc>
                <a:spcPct val="150000"/>
              </a:lnSpc>
            </a:pPr>
            <a:r>
              <a:rPr lang="fa-IR" dirty="0" smtClean="0">
                <a:cs typeface="B Nazanin" pitchFamily="2" charset="-78"/>
              </a:rPr>
              <a:t>انفجار گاز </a:t>
            </a:r>
          </a:p>
          <a:p>
            <a:pPr lvl="1">
              <a:lnSpc>
                <a:spcPct val="150000"/>
              </a:lnSpc>
            </a:pPr>
            <a:r>
              <a:rPr lang="fa-IR" dirty="0" smtClean="0">
                <a:cs typeface="B Nazanin" pitchFamily="2" charset="-78"/>
              </a:rPr>
              <a:t>قرار گرفتن </a:t>
            </a:r>
            <a:r>
              <a:rPr lang="fa-IR" dirty="0" err="1" smtClean="0">
                <a:cs typeface="B Nazanin" pitchFamily="2" charset="-78"/>
              </a:rPr>
              <a:t>روي</a:t>
            </a:r>
            <a:r>
              <a:rPr lang="fa-IR" dirty="0" smtClean="0">
                <a:cs typeface="B Nazanin" pitchFamily="2" charset="-78"/>
              </a:rPr>
              <a:t> </a:t>
            </a:r>
            <a:r>
              <a:rPr lang="fa-IR" dirty="0" err="1" smtClean="0">
                <a:cs typeface="B Nazanin" pitchFamily="2" charset="-78"/>
              </a:rPr>
              <a:t>ذغال‌هاي</a:t>
            </a:r>
            <a:r>
              <a:rPr lang="fa-IR" dirty="0" smtClean="0">
                <a:cs typeface="B Nazanin" pitchFamily="2" charset="-78"/>
              </a:rPr>
              <a:t> داغ یا اشیای داغ</a:t>
            </a:r>
          </a:p>
        </p:txBody>
      </p:sp>
      <p:pic>
        <p:nvPicPr>
          <p:cNvPr id="4" name="Picture 3" descr="5 sookh.bmp"/>
          <p:cNvPicPr>
            <a:picLocks noChangeAspect="1"/>
          </p:cNvPicPr>
          <p:nvPr/>
        </p:nvPicPr>
        <p:blipFill>
          <a:blip r:embed="rId2"/>
          <a:stretch>
            <a:fillRect/>
          </a:stretch>
        </p:blipFill>
        <p:spPr>
          <a:xfrm>
            <a:off x="1043608" y="3717032"/>
            <a:ext cx="2709116" cy="1758234"/>
          </a:xfrm>
          <a:prstGeom prst="rect">
            <a:avLst/>
          </a:prstGeom>
        </p:spPr>
      </p:pic>
      <p:sp>
        <p:nvSpPr>
          <p:cNvPr id="5" name="نگهدارنده مکان شماره اسلاید 4"/>
          <p:cNvSpPr>
            <a:spLocks noGrp="1"/>
          </p:cNvSpPr>
          <p:nvPr>
            <p:ph type="sldNum" sz="quarter" idx="12"/>
          </p:nvPr>
        </p:nvSpPr>
        <p:spPr/>
        <p:txBody>
          <a:bodyPr/>
          <a:lstStyle/>
          <a:p>
            <a:fld id="{F8E4BC58-C6E1-46A1-A28E-4ED601E90704}" type="slidenum">
              <a:rPr lang="fa-IR" smtClean="0"/>
              <a:pPr/>
              <a:t>6</a:t>
            </a:fld>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a:solidFill>
                  <a:srgbClr val="FF0000"/>
                </a:solidFill>
                <a:cs typeface="B Nazanin" pitchFamily="2" charset="-78"/>
              </a:rPr>
              <a:t>براي پيشگيري از </a:t>
            </a:r>
            <a:r>
              <a:rPr lang="fa-IR" sz="2800" b="1" dirty="0" smtClean="0">
                <a:solidFill>
                  <a:srgbClr val="FF0000"/>
                </a:solidFill>
                <a:cs typeface="B Nazanin" pitchFamily="2" charset="-78"/>
              </a:rPr>
              <a:t>سوختگي چه </a:t>
            </a:r>
            <a:r>
              <a:rPr lang="fa-IR" sz="2800" b="1" dirty="0">
                <a:solidFill>
                  <a:srgbClr val="FF0000"/>
                </a:solidFill>
                <a:cs typeface="B Nazanin" pitchFamily="2" charset="-78"/>
              </a:rPr>
              <a:t>بايد كرد؟ </a:t>
            </a:r>
            <a:r>
              <a:rPr lang="en-US" sz="2800" b="1" dirty="0">
                <a:solidFill>
                  <a:srgbClr val="FF0000"/>
                </a:solidFill>
                <a:cs typeface="B Nazanin" pitchFamily="2" charset="-78"/>
              </a:rPr>
              <a:t/>
            </a:r>
            <a:br>
              <a:rPr lang="en-US" sz="2800" b="1" dirty="0">
                <a:solidFill>
                  <a:srgbClr val="FF0000"/>
                </a:solidFill>
                <a:cs typeface="B Nazanin" pitchFamily="2" charset="-78"/>
              </a:rPr>
            </a:br>
            <a:endParaRPr lang="fa-IR" sz="2800" dirty="0">
              <a:solidFill>
                <a:srgbClr val="FF0000"/>
              </a:solidFill>
              <a:cs typeface="B Nazanin" pitchFamily="2" charset="-78"/>
            </a:endParaRPr>
          </a:p>
        </p:txBody>
      </p:sp>
      <p:sp>
        <p:nvSpPr>
          <p:cNvPr id="3" name="Content Placeholder 2"/>
          <p:cNvSpPr>
            <a:spLocks noGrp="1"/>
          </p:cNvSpPr>
          <p:nvPr>
            <p:ph idx="1"/>
          </p:nvPr>
        </p:nvSpPr>
        <p:spPr>
          <a:xfrm>
            <a:off x="467544" y="1412776"/>
            <a:ext cx="8208912" cy="5184576"/>
          </a:xfrm>
        </p:spPr>
        <p:style>
          <a:lnRef idx="2">
            <a:schemeClr val="accent2"/>
          </a:lnRef>
          <a:fillRef idx="1">
            <a:schemeClr val="lt1"/>
          </a:fillRef>
          <a:effectRef idx="0">
            <a:schemeClr val="accent2"/>
          </a:effectRef>
          <a:fontRef idx="minor">
            <a:schemeClr val="dk1"/>
          </a:fontRef>
        </p:style>
        <p:txBody>
          <a:bodyPr>
            <a:noAutofit/>
          </a:bodyPr>
          <a:lstStyle/>
          <a:p>
            <a:pPr lvl="0"/>
            <a:r>
              <a:rPr lang="fa-IR" sz="2800" dirty="0" smtClean="0">
                <a:cs typeface="B Nazanin" pitchFamily="2" charset="-78"/>
              </a:rPr>
              <a:t>رعايت ايمني در آشپزخانه</a:t>
            </a:r>
            <a:endParaRPr lang="en-US" sz="2800" dirty="0" smtClean="0">
              <a:cs typeface="B Nazanin" pitchFamily="2" charset="-78"/>
            </a:endParaRPr>
          </a:p>
          <a:p>
            <a:pPr lvl="0"/>
            <a:r>
              <a:rPr lang="fa-IR" sz="2800" dirty="0" err="1" smtClean="0">
                <a:cs typeface="B Nazanin" pitchFamily="2" charset="-78"/>
              </a:rPr>
              <a:t>رعايت</a:t>
            </a:r>
            <a:r>
              <a:rPr lang="fa-IR" sz="2800" dirty="0" smtClean="0">
                <a:cs typeface="B Nazanin" pitchFamily="2" charset="-78"/>
              </a:rPr>
              <a:t> ايمني لوازم برقي</a:t>
            </a:r>
            <a:endParaRPr lang="en-US" sz="2800" dirty="0" smtClean="0">
              <a:cs typeface="B Nazanin" pitchFamily="2" charset="-78"/>
            </a:endParaRPr>
          </a:p>
          <a:p>
            <a:pPr lvl="0"/>
            <a:r>
              <a:rPr lang="fa-IR" sz="2800" dirty="0" smtClean="0">
                <a:cs typeface="B Nazanin" pitchFamily="2" charset="-78"/>
              </a:rPr>
              <a:t>رعايت ايمني آب گرم</a:t>
            </a:r>
          </a:p>
          <a:p>
            <a:pPr lvl="0"/>
            <a:r>
              <a:rPr lang="fa-IR" sz="2800" dirty="0" smtClean="0">
                <a:cs typeface="B Nazanin" pitchFamily="2" charset="-78"/>
              </a:rPr>
              <a:t>رعايت ايمني غذاها و نوشيدني‌ها</a:t>
            </a:r>
            <a:endParaRPr lang="en-US" sz="2800" dirty="0" smtClean="0">
              <a:cs typeface="B Nazanin" pitchFamily="2" charset="-78"/>
            </a:endParaRPr>
          </a:p>
          <a:p>
            <a:pPr lvl="0"/>
            <a:r>
              <a:rPr lang="fa-IR" sz="2800" dirty="0" smtClean="0">
                <a:cs typeface="B Nazanin" pitchFamily="2" charset="-78"/>
              </a:rPr>
              <a:t>رعايت ايمني مواد شيميايي</a:t>
            </a:r>
          </a:p>
          <a:p>
            <a:pPr lvl="0"/>
            <a:r>
              <a:rPr lang="fa-IR" sz="2800" dirty="0" smtClean="0">
                <a:cs typeface="B Nazanin" pitchFamily="2" charset="-78"/>
              </a:rPr>
              <a:t>ايمني كودكان در فضاي باز</a:t>
            </a:r>
            <a:endParaRPr lang="en-US" sz="2800" dirty="0" smtClean="0">
              <a:cs typeface="B Nazanin" pitchFamily="2" charset="-78"/>
            </a:endParaRPr>
          </a:p>
          <a:p>
            <a:pPr lvl="0"/>
            <a:r>
              <a:rPr lang="fa-IR" sz="2800" dirty="0" smtClean="0">
                <a:cs typeface="B Nazanin" pitchFamily="2" charset="-78"/>
              </a:rPr>
              <a:t>افزايش آگاهي در باره سوختگي‌ها و پيشگيري از آن‌ها</a:t>
            </a:r>
          </a:p>
          <a:p>
            <a:pPr lvl="0"/>
            <a:r>
              <a:rPr lang="fa-IR" sz="2800" dirty="0" smtClean="0">
                <a:cs typeface="B Nazanin" pitchFamily="2" charset="-78"/>
              </a:rPr>
              <a:t>وسايل اطفاي حريق</a:t>
            </a:r>
            <a:endParaRPr lang="en-US" sz="2800" dirty="0" smtClean="0">
              <a:cs typeface="B Nazanin" pitchFamily="2" charset="-78"/>
            </a:endParaRPr>
          </a:p>
          <a:p>
            <a:pPr lvl="0"/>
            <a:r>
              <a:rPr lang="fa-IR" sz="2800" dirty="0" smtClean="0">
                <a:cs typeface="B Nazanin" pitchFamily="2" charset="-78"/>
              </a:rPr>
              <a:t>جعبه كمك‌هاي اوليه</a:t>
            </a:r>
            <a:endParaRPr lang="en-US" sz="2800" dirty="0" smtClean="0">
              <a:cs typeface="B Nazanin" pitchFamily="2" charset="-78"/>
            </a:endParaRPr>
          </a:p>
          <a:p>
            <a:pPr lvl="0"/>
            <a:endParaRPr lang="en-US" sz="2800" dirty="0" smtClean="0">
              <a:cs typeface="B Nazanin" pitchFamily="2" charset="-78"/>
            </a:endParaRPr>
          </a:p>
          <a:p>
            <a:pPr lvl="0"/>
            <a:endParaRPr lang="fa-IR" sz="28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7</a:t>
            </a:fld>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994122"/>
          </a:xfrm>
        </p:spPr>
        <p:style>
          <a:lnRef idx="2">
            <a:schemeClr val="accent2"/>
          </a:lnRef>
          <a:fillRef idx="1">
            <a:schemeClr val="lt1"/>
          </a:fillRef>
          <a:effectRef idx="0">
            <a:schemeClr val="accent2"/>
          </a:effectRef>
          <a:fontRef idx="minor">
            <a:schemeClr val="dk1"/>
          </a:fontRef>
        </p:style>
        <p:txBody>
          <a:bodyPr>
            <a:noAutofit/>
          </a:bodyPr>
          <a:lstStyle/>
          <a:p>
            <a:r>
              <a:rPr lang="fa-IR" sz="2800" b="1" dirty="0" smtClean="0">
                <a:solidFill>
                  <a:srgbClr val="FF0000"/>
                </a:solidFill>
                <a:cs typeface="B Nazanin" pitchFamily="2" charset="-78"/>
              </a:rPr>
              <a:t>ايمني در آشپزخانه </a:t>
            </a:r>
            <a:r>
              <a:rPr lang="en-US" sz="2800" b="1" dirty="0">
                <a:solidFill>
                  <a:srgbClr val="FF0000"/>
                </a:solidFill>
                <a:cs typeface="B Nazanin" pitchFamily="2" charset="-78"/>
              </a:rPr>
              <a:t/>
            </a:r>
            <a:br>
              <a:rPr lang="en-US" sz="2800" b="1" dirty="0">
                <a:solidFill>
                  <a:srgbClr val="FF0000"/>
                </a:solidFill>
                <a:cs typeface="B Nazanin" pitchFamily="2" charset="-78"/>
              </a:rPr>
            </a:br>
            <a:endParaRPr lang="fa-IR" sz="2800" b="1" dirty="0">
              <a:solidFill>
                <a:srgbClr val="FF0000"/>
              </a:solidFill>
              <a:cs typeface="B Nazanin" pitchFamily="2" charset="-78"/>
            </a:endParaRPr>
          </a:p>
        </p:txBody>
      </p:sp>
      <p:sp>
        <p:nvSpPr>
          <p:cNvPr id="3" name="Content Placeholder 2"/>
          <p:cNvSpPr>
            <a:spLocks noGrp="1"/>
          </p:cNvSpPr>
          <p:nvPr>
            <p:ph idx="1"/>
          </p:nvPr>
        </p:nvSpPr>
        <p:spPr>
          <a:xfrm>
            <a:off x="323528" y="1700808"/>
            <a:ext cx="8445624" cy="4608512"/>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lvl="0"/>
            <a:r>
              <a:rPr lang="fa-IR" sz="2800" dirty="0" smtClean="0">
                <a:cs typeface="B Nazanin" pitchFamily="2" charset="-78"/>
              </a:rPr>
              <a:t>جداسازي نواحي پخت و پز يا آشپزخانه از بخش نشيمن خانه</a:t>
            </a:r>
          </a:p>
          <a:p>
            <a:pPr lvl="0"/>
            <a:r>
              <a:rPr lang="fa-IR" sz="2800" dirty="0" smtClean="0">
                <a:cs typeface="B Nazanin" pitchFamily="2" charset="-78"/>
              </a:rPr>
              <a:t> </a:t>
            </a:r>
            <a:r>
              <a:rPr lang="fa-IR" sz="2800" dirty="0" smtClean="0">
                <a:solidFill>
                  <a:srgbClr val="FF5050"/>
                </a:solidFill>
                <a:cs typeface="B Nazanin" pitchFamily="2" charset="-78"/>
              </a:rPr>
              <a:t>قرار دادن سطوح پخت و پز بالاتر از سطح زمين</a:t>
            </a:r>
          </a:p>
          <a:p>
            <a:pPr lvl="0"/>
            <a:r>
              <a:rPr lang="fa-IR" sz="2800" dirty="0" smtClean="0">
                <a:cs typeface="B Nazanin" pitchFamily="2" charset="-78"/>
              </a:rPr>
              <a:t> جلوگيري از ورود بدون نظارت كودكان به آشپزخانه</a:t>
            </a:r>
          </a:p>
          <a:p>
            <a:pPr lvl="0"/>
            <a:r>
              <a:rPr lang="fa-IR" sz="2800" dirty="0" smtClean="0">
                <a:solidFill>
                  <a:srgbClr val="FF5050"/>
                </a:solidFill>
                <a:cs typeface="B Nazanin" pitchFamily="2" charset="-78"/>
              </a:rPr>
              <a:t>عدم استفاده از روشن كننده‌ها در حضور كودكان</a:t>
            </a:r>
          </a:p>
          <a:p>
            <a:pPr lvl="0"/>
            <a:r>
              <a:rPr lang="fa-IR" sz="2800" dirty="0" smtClean="0">
                <a:cs typeface="B Nazanin" pitchFamily="2" charset="-78"/>
              </a:rPr>
              <a:t> پختن غذا روي شعله‌هاي عقبي گاز</a:t>
            </a:r>
          </a:p>
          <a:p>
            <a:pPr lvl="0"/>
            <a:r>
              <a:rPr lang="fa-IR" sz="2800" dirty="0" smtClean="0">
                <a:cs typeface="B Nazanin" pitchFamily="2" charset="-78"/>
              </a:rPr>
              <a:t> </a:t>
            </a:r>
            <a:r>
              <a:rPr lang="fa-IR" sz="2800" dirty="0" smtClean="0">
                <a:solidFill>
                  <a:srgbClr val="FF5050"/>
                </a:solidFill>
                <a:cs typeface="B Nazanin" pitchFamily="2" charset="-78"/>
              </a:rPr>
              <a:t>در صورت پخت غذا روي شعله‌هاي جلويي، ظرف غذا طوري قرار گيرد كه  دسته آن بيرون از حد اجاق قرار نگيرد</a:t>
            </a:r>
          </a:p>
          <a:p>
            <a:pPr lvl="0"/>
            <a:r>
              <a:rPr lang="fa-IR" sz="2800" dirty="0" smtClean="0">
                <a:cs typeface="B Nazanin" pitchFamily="2" charset="-78"/>
              </a:rPr>
              <a:t> دسته قوري يا كتري به پشت يا اطراف اجاق گاز چرخانده شود</a:t>
            </a:r>
          </a:p>
          <a:p>
            <a:pPr lvl="0"/>
            <a:r>
              <a:rPr lang="fa-IR" sz="2800" dirty="0" smtClean="0">
                <a:cs typeface="B Nazanin" pitchFamily="2" charset="-78"/>
              </a:rPr>
              <a:t> </a:t>
            </a:r>
            <a:r>
              <a:rPr lang="fa-IR" sz="2800" dirty="0" smtClean="0">
                <a:solidFill>
                  <a:srgbClr val="FF5050"/>
                </a:solidFill>
                <a:cs typeface="B Nazanin" pitchFamily="2" charset="-78"/>
              </a:rPr>
              <a:t>ظروف پخت غذا بدون نظارت رها نشوند</a:t>
            </a:r>
          </a:p>
          <a:p>
            <a:pPr lvl="0"/>
            <a:r>
              <a:rPr lang="fa-IR" sz="2800" dirty="0" smtClean="0">
                <a:cs typeface="B Nazanin" pitchFamily="2" charset="-78"/>
              </a:rPr>
              <a:t>  بعد از پختن غذا از خاموش بودن اجاق اطمينان حاصل شود</a:t>
            </a:r>
            <a:endParaRPr lang="en-US" sz="2800" dirty="0" smtClean="0">
              <a:cs typeface="B Nazanin" pitchFamily="2" charset="-78"/>
            </a:endParaRPr>
          </a:p>
          <a:p>
            <a:pPr lvl="0"/>
            <a:endParaRPr lang="en-US" sz="2800" dirty="0">
              <a:cs typeface="B Nazanin" pitchFamily="2" charset="-78"/>
            </a:endParaRPr>
          </a:p>
        </p:txBody>
      </p:sp>
      <p:pic>
        <p:nvPicPr>
          <p:cNvPr id="4" name="Picture 3" descr="6 sookh.bmp"/>
          <p:cNvPicPr>
            <a:picLocks noChangeAspect="1"/>
          </p:cNvPicPr>
          <p:nvPr/>
        </p:nvPicPr>
        <p:blipFill>
          <a:blip r:embed="rId2"/>
          <a:stretch>
            <a:fillRect/>
          </a:stretch>
        </p:blipFill>
        <p:spPr>
          <a:xfrm>
            <a:off x="467544" y="2060848"/>
            <a:ext cx="2232248" cy="1832128"/>
          </a:xfrm>
          <a:prstGeom prst="rect">
            <a:avLst/>
          </a:prstGeom>
        </p:spPr>
      </p:pic>
      <p:sp>
        <p:nvSpPr>
          <p:cNvPr id="5" name="نگهدارنده مکان شماره اسلاید 4"/>
          <p:cNvSpPr>
            <a:spLocks noGrp="1"/>
          </p:cNvSpPr>
          <p:nvPr>
            <p:ph type="sldNum" sz="quarter" idx="12"/>
          </p:nvPr>
        </p:nvSpPr>
        <p:spPr/>
        <p:txBody>
          <a:bodyPr/>
          <a:lstStyle/>
          <a:p>
            <a:fld id="{F8E4BC58-C6E1-46A1-A28E-4ED601E90704}" type="slidenum">
              <a:rPr lang="fa-IR" smtClean="0"/>
              <a:pPr/>
              <a:t>8</a:t>
            </a:fld>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style>
          <a:lnRef idx="2">
            <a:schemeClr val="accent2"/>
          </a:lnRef>
          <a:fillRef idx="1">
            <a:schemeClr val="lt1"/>
          </a:fillRef>
          <a:effectRef idx="0">
            <a:schemeClr val="accent2"/>
          </a:effectRef>
          <a:fontRef idx="minor">
            <a:schemeClr val="dk1"/>
          </a:fontRef>
        </p:style>
        <p:txBody>
          <a:bodyPr>
            <a:normAutofit/>
          </a:bodyPr>
          <a:lstStyle/>
          <a:p>
            <a:r>
              <a:rPr lang="fa-IR" sz="2800" b="1" dirty="0" smtClean="0">
                <a:solidFill>
                  <a:srgbClr val="FF0000"/>
                </a:solidFill>
                <a:cs typeface="B Nazanin" pitchFamily="2" charset="-78"/>
              </a:rPr>
              <a:t>رعايت برخي استانداردها</a:t>
            </a:r>
            <a:endParaRPr lang="fa-IR" sz="2800" dirty="0">
              <a:solidFill>
                <a:srgbClr val="FF0000"/>
              </a:solidFill>
              <a:cs typeface="B Nazanin" pitchFamily="2" charset="-78"/>
            </a:endParaRPr>
          </a:p>
        </p:txBody>
      </p:sp>
      <p:sp>
        <p:nvSpPr>
          <p:cNvPr id="3" name="Content Placeholder 2"/>
          <p:cNvSpPr>
            <a:spLocks noGrp="1"/>
          </p:cNvSpPr>
          <p:nvPr>
            <p:ph idx="1"/>
          </p:nvPr>
        </p:nvSpPr>
        <p:spPr>
          <a:xfrm>
            <a:off x="467544" y="1556792"/>
            <a:ext cx="8229600" cy="5112568"/>
          </a:xfrm>
        </p:spPr>
        <p:style>
          <a:lnRef idx="2">
            <a:schemeClr val="accent2"/>
          </a:lnRef>
          <a:fillRef idx="1">
            <a:schemeClr val="lt1"/>
          </a:fillRef>
          <a:effectRef idx="0">
            <a:schemeClr val="accent2"/>
          </a:effectRef>
          <a:fontRef idx="minor">
            <a:schemeClr val="dk1"/>
          </a:fontRef>
        </p:style>
        <p:txBody>
          <a:bodyPr>
            <a:noAutofit/>
          </a:bodyPr>
          <a:lstStyle/>
          <a:p>
            <a:pPr lvl="0"/>
            <a:r>
              <a:rPr lang="fa-IR" sz="2400" dirty="0" smtClean="0">
                <a:cs typeface="B Nazanin" pitchFamily="2" charset="-78"/>
              </a:rPr>
              <a:t>عدم استفاده از سوخت‌هاي فسيلي</a:t>
            </a:r>
          </a:p>
          <a:p>
            <a:pPr lvl="0"/>
            <a:r>
              <a:rPr lang="fa-IR" sz="2400" dirty="0" smtClean="0">
                <a:cs typeface="B Nazanin" pitchFamily="2" charset="-78"/>
              </a:rPr>
              <a:t> ساخت اجاق‌هاي ايمن</a:t>
            </a:r>
          </a:p>
          <a:p>
            <a:pPr lvl="0"/>
            <a:r>
              <a:rPr lang="fa-IR" sz="2400" dirty="0" smtClean="0">
                <a:cs typeface="B Nazanin" pitchFamily="2" charset="-78"/>
              </a:rPr>
              <a:t>  استفاده از لامپ‌هاي ايمن</a:t>
            </a:r>
          </a:p>
          <a:p>
            <a:pPr lvl="0"/>
            <a:r>
              <a:rPr lang="fa-IR" sz="2400" dirty="0" smtClean="0">
                <a:cs typeface="B Nazanin" pitchFamily="2" charset="-78"/>
              </a:rPr>
              <a:t> استفاده از فندك‌هاي داراي قفل كودك</a:t>
            </a:r>
          </a:p>
          <a:p>
            <a:pPr lvl="0"/>
            <a:r>
              <a:rPr lang="fa-IR" sz="2400" dirty="0" smtClean="0">
                <a:cs typeface="B Nazanin" pitchFamily="2" charset="-78"/>
              </a:rPr>
              <a:t>  نصب نشانگر دود در اتاق‌ها و كنترل منظم و بررسي باتري آن‌ها</a:t>
            </a:r>
          </a:p>
          <a:p>
            <a:pPr lvl="0"/>
            <a:r>
              <a:rPr lang="fa-IR" sz="2400" dirty="0" smtClean="0">
                <a:cs typeface="B Nazanin" pitchFamily="2" charset="-78"/>
              </a:rPr>
              <a:t>عدم استفاده از وسايل گرمازاي داراي شعله باز و قابل حمل</a:t>
            </a:r>
          </a:p>
          <a:p>
            <a:pPr lvl="0"/>
            <a:r>
              <a:rPr lang="fa-IR" sz="2400" dirty="0" smtClean="0">
                <a:cs typeface="B Nazanin" pitchFamily="2" charset="-78"/>
              </a:rPr>
              <a:t> گذاشتن موانعي در اطراف شومينه و رادياتور ‌ها تا از رسيدن كودك به آن‌ها جلوگيري شود</a:t>
            </a:r>
          </a:p>
          <a:p>
            <a:pPr lvl="0"/>
            <a:r>
              <a:rPr lang="fa-IR" sz="2400" dirty="0" smtClean="0">
                <a:cs typeface="B Nazanin" pitchFamily="2" charset="-78"/>
              </a:rPr>
              <a:t>نزديك بخاري‌هاي باز همچون شومينه فرش يا مبل قرار داده نشود</a:t>
            </a:r>
          </a:p>
          <a:p>
            <a:pPr lvl="0"/>
            <a:r>
              <a:rPr lang="fa-IR" sz="2400" dirty="0" smtClean="0">
                <a:cs typeface="B Nazanin" pitchFamily="2" charset="-78"/>
              </a:rPr>
              <a:t>از ذخيره و انبار كردن مواد  قابل اشتعال پرهيز شود</a:t>
            </a:r>
          </a:p>
          <a:p>
            <a:pPr lvl="0"/>
            <a:r>
              <a:rPr lang="fa-IR" sz="2400" dirty="0" smtClean="0">
                <a:cs typeface="B Nazanin" pitchFamily="2" charset="-78"/>
              </a:rPr>
              <a:t> كبريت، فندك، لامپ، چراغ‌ها، مواد شيميايي و ساير لوازم خطرناك دور از دسترس كودكان ذخيره شوند</a:t>
            </a:r>
            <a:endParaRPr lang="en-US" sz="2400" dirty="0" smtClean="0">
              <a:cs typeface="B Nazanin" pitchFamily="2" charset="-78"/>
            </a:endParaRPr>
          </a:p>
          <a:p>
            <a:endParaRPr lang="fa-IR" sz="24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F8E4BC58-C6E1-46A1-A28E-4ED601E90704}" type="slidenum">
              <a:rPr lang="fa-IR" smtClean="0"/>
              <a:pPr/>
              <a:t>9</a:t>
            </a:fld>
            <a:endParaRPr lang="fa-I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طرح زمینه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1094</TotalTime>
  <Words>2538</Words>
  <Application>Microsoft Office PowerPoint</Application>
  <PresentationFormat>نمایش روی پرده (4:3)</PresentationFormat>
  <Paragraphs>235</Paragraphs>
  <Slides>29</Slides>
  <Notes>4</Notes>
  <HiddenSlides>0</HiddenSlides>
  <MMClips>0</MMClips>
  <ScaleCrop>false</ScaleCrop>
  <HeadingPairs>
    <vt:vector size="6" baseType="variant">
      <vt:variant>
        <vt:lpstr>نوع خط بکاربرده شده</vt:lpstr>
      </vt:variant>
      <vt:variant>
        <vt:i4>4</vt:i4>
      </vt:variant>
      <vt:variant>
        <vt:lpstr>طرح زمینه</vt:lpstr>
      </vt:variant>
      <vt:variant>
        <vt:i4>1</vt:i4>
      </vt:variant>
      <vt:variant>
        <vt:lpstr>عنوان های اسلاید</vt:lpstr>
      </vt:variant>
      <vt:variant>
        <vt:i4>29</vt:i4>
      </vt:variant>
    </vt:vector>
  </HeadingPairs>
  <TitlesOfParts>
    <vt:vector size="34" baseType="lpstr">
      <vt:lpstr>Arial</vt:lpstr>
      <vt:lpstr>B Nazanin</vt:lpstr>
      <vt:lpstr>Calibri</vt:lpstr>
      <vt:lpstr>Times New Roman</vt:lpstr>
      <vt:lpstr>Office Theme</vt:lpstr>
      <vt:lpstr>ارائه PowerPoint</vt:lpstr>
      <vt:lpstr>سوختگي </vt:lpstr>
      <vt:lpstr>اپيدميولوژي</vt:lpstr>
      <vt:lpstr>ارتباط سوختگي با سن:</vt:lpstr>
      <vt:lpstr>ارتباط سوختگي با جنس:</vt:lpstr>
      <vt:lpstr>محل‌هاي شایع سوختگي كودكان</vt:lpstr>
      <vt:lpstr>براي پيشگيري از سوختگي چه بايد كرد؟  </vt:lpstr>
      <vt:lpstr>ايمني در آشپزخانه  </vt:lpstr>
      <vt:lpstr>رعايت برخي استانداردها</vt:lpstr>
      <vt:lpstr>رعايت ايمني لوازم برقي: </vt:lpstr>
      <vt:lpstr>ايمني آب گرم </vt:lpstr>
      <vt:lpstr>ايمني غذاها و نوشيدني‌ها </vt:lpstr>
      <vt:lpstr>ايمني مواد شيميايي</vt:lpstr>
      <vt:lpstr>ايمني كودكان در فضاي باز: </vt:lpstr>
      <vt:lpstr>در مراسم آتش بازي مانند چهارشنبه سوري</vt:lpstr>
      <vt:lpstr>افزايش آگاهي در باره سوختگي‌ها و پيشگيري از آن‌ها: </vt:lpstr>
      <vt:lpstr>وسايل اطفاي حريق: </vt:lpstr>
      <vt:lpstr>جعبه كمك‌هاي اوليه: </vt:lpstr>
      <vt:lpstr>ارائه PowerPoint</vt:lpstr>
      <vt:lpstr>در صورتي كه كودكي دچار سوختگي شد چه بايد كرد؟  </vt:lpstr>
      <vt:lpstr>مواردي كه در كمك‌هاي اوليه براي سوختگي بايد انجام داد: </vt:lpstr>
      <vt:lpstr>مواردي كه در كمك‌هاي اوليه براي سوختگي نبايد انجام داد:</vt:lpstr>
      <vt:lpstr>سوختگي‌هاي الكتريكي </vt:lpstr>
      <vt:lpstr>و تا رساندن كودك به بيمارستان موارد زير انجام شود: </vt:lpstr>
      <vt:lpstr>سوختگي پس از خوردن اسيد يا قليا </vt:lpstr>
      <vt:lpstr>درمان آفتاب سوختگي </vt:lpstr>
      <vt:lpstr>نكات كليدي پيشگيري از سوختگي : </vt:lpstr>
      <vt:lpstr>فيلم </vt:lpstr>
      <vt:lpstr>سلامت باشيد </vt:lpstr>
    </vt:vector>
  </TitlesOfParts>
  <Company>Office07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بچه‌هاي كوچك، حوادث بزرگ </dc:title>
  <dc:creator>abolghasemi-n</dc:creator>
  <cp:lastModifiedBy>SHB</cp:lastModifiedBy>
  <cp:revision>172</cp:revision>
  <dcterms:created xsi:type="dcterms:W3CDTF">2014-06-15T06:31:52Z</dcterms:created>
  <dcterms:modified xsi:type="dcterms:W3CDTF">2014-10-27T16:12:19Z</dcterms:modified>
</cp:coreProperties>
</file>